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9"/>
  </p:notesMasterIdLst>
  <p:handoutMasterIdLst>
    <p:handoutMasterId r:id="rId230"/>
  </p:handoutMasterIdLst>
  <p:sldIdLst>
    <p:sldId id="515" r:id="rId2"/>
    <p:sldId id="947" r:id="rId3"/>
    <p:sldId id="948" r:id="rId4"/>
    <p:sldId id="952" r:id="rId5"/>
    <p:sldId id="954" r:id="rId6"/>
    <p:sldId id="1226" r:id="rId7"/>
    <p:sldId id="970" r:id="rId8"/>
    <p:sldId id="1256" r:id="rId9"/>
    <p:sldId id="1259" r:id="rId10"/>
    <p:sldId id="1260" r:id="rId11"/>
    <p:sldId id="1261" r:id="rId12"/>
    <p:sldId id="1262" r:id="rId13"/>
    <p:sldId id="1263" r:id="rId14"/>
    <p:sldId id="1267" r:id="rId15"/>
    <p:sldId id="1264" r:id="rId16"/>
    <p:sldId id="1265" r:id="rId17"/>
    <p:sldId id="1269" r:id="rId18"/>
    <p:sldId id="657" r:id="rId19"/>
    <p:sldId id="1268" r:id="rId20"/>
    <p:sldId id="643" r:id="rId21"/>
    <p:sldId id="644" r:id="rId22"/>
    <p:sldId id="645" r:id="rId23"/>
    <p:sldId id="961" r:id="rId24"/>
    <p:sldId id="1126" r:id="rId25"/>
    <p:sldId id="649" r:id="rId26"/>
    <p:sldId id="319" r:id="rId27"/>
    <p:sldId id="1177" r:id="rId28"/>
    <p:sldId id="1129" r:id="rId29"/>
    <p:sldId id="1179" r:id="rId30"/>
    <p:sldId id="1180" r:id="rId31"/>
    <p:sldId id="1181" r:id="rId32"/>
    <p:sldId id="1182" r:id="rId33"/>
    <p:sldId id="1183" r:id="rId34"/>
    <p:sldId id="1016" r:id="rId35"/>
    <p:sldId id="1184" r:id="rId36"/>
    <p:sldId id="971" r:id="rId37"/>
    <p:sldId id="1185" r:id="rId38"/>
    <p:sldId id="1248" r:id="rId39"/>
    <p:sldId id="1017" r:id="rId40"/>
    <p:sldId id="849" r:id="rId41"/>
    <p:sldId id="1189" r:id="rId42"/>
    <p:sldId id="850" r:id="rId43"/>
    <p:sldId id="852" r:id="rId44"/>
    <p:sldId id="853" r:id="rId45"/>
    <p:sldId id="851" r:id="rId46"/>
    <p:sldId id="1253" r:id="rId47"/>
    <p:sldId id="1006" r:id="rId48"/>
    <p:sldId id="1010" r:id="rId49"/>
    <p:sldId id="1011" r:id="rId50"/>
    <p:sldId id="1012" r:id="rId51"/>
    <p:sldId id="1013" r:id="rId52"/>
    <p:sldId id="1014" r:id="rId53"/>
    <p:sldId id="1015" r:id="rId54"/>
    <p:sldId id="1007" r:id="rId55"/>
    <p:sldId id="1008" r:id="rId56"/>
    <p:sldId id="1137" r:id="rId57"/>
    <p:sldId id="1135" r:id="rId58"/>
    <p:sldId id="660" r:id="rId59"/>
    <p:sldId id="1191" r:id="rId60"/>
    <p:sldId id="1019" r:id="rId61"/>
    <p:sldId id="1186" r:id="rId62"/>
    <p:sldId id="1138" r:id="rId63"/>
    <p:sldId id="972" r:id="rId64"/>
    <p:sldId id="1252" r:id="rId65"/>
    <p:sldId id="855" r:id="rId66"/>
    <p:sldId id="856" r:id="rId67"/>
    <p:sldId id="859" r:id="rId68"/>
    <p:sldId id="858" r:id="rId69"/>
    <p:sldId id="857" r:id="rId70"/>
    <p:sldId id="1020" r:id="rId71"/>
    <p:sldId id="1254" r:id="rId72"/>
    <p:sldId id="1005" r:id="rId73"/>
    <p:sldId id="1190" r:id="rId74"/>
    <p:sldId id="1187" r:id="rId75"/>
    <p:sldId id="998" r:id="rId76"/>
    <p:sldId id="1245" r:id="rId77"/>
    <p:sldId id="999" r:id="rId78"/>
    <p:sldId id="1246" r:id="rId79"/>
    <p:sldId id="1140" r:id="rId80"/>
    <p:sldId id="1001" r:id="rId81"/>
    <p:sldId id="996" r:id="rId82"/>
    <p:sldId id="673" r:id="rId83"/>
    <p:sldId id="861" r:id="rId84"/>
    <p:sldId id="860" r:id="rId85"/>
    <p:sldId id="1141" r:id="rId86"/>
    <p:sldId id="1227" r:id="rId87"/>
    <p:sldId id="1022" r:id="rId88"/>
    <p:sldId id="1188" r:id="rId89"/>
    <p:sldId id="1003" r:id="rId90"/>
    <p:sldId id="1004" r:id="rId91"/>
    <p:sldId id="1146" r:id="rId92"/>
    <p:sldId id="1147" r:id="rId93"/>
    <p:sldId id="1247" r:id="rId94"/>
    <p:sldId id="680" r:id="rId95"/>
    <p:sldId id="734" r:id="rId96"/>
    <p:sldId id="1142" r:id="rId97"/>
    <p:sldId id="682" r:id="rId98"/>
    <p:sldId id="737" r:id="rId99"/>
    <p:sldId id="735" r:id="rId100"/>
    <p:sldId id="762" r:id="rId101"/>
    <p:sldId id="862" r:id="rId102"/>
    <p:sldId id="683" r:id="rId103"/>
    <p:sldId id="806" r:id="rId104"/>
    <p:sldId id="684" r:id="rId105"/>
    <p:sldId id="685" r:id="rId106"/>
    <p:sldId id="686" r:id="rId107"/>
    <p:sldId id="687" r:id="rId108"/>
    <p:sldId id="688" r:id="rId109"/>
    <p:sldId id="1169" r:id="rId110"/>
    <p:sldId id="1192" r:id="rId111"/>
    <p:sldId id="700" r:id="rId112"/>
    <p:sldId id="701" r:id="rId113"/>
    <p:sldId id="702" r:id="rId114"/>
    <p:sldId id="703" r:id="rId115"/>
    <p:sldId id="704" r:id="rId116"/>
    <p:sldId id="705" r:id="rId117"/>
    <p:sldId id="706" r:id="rId118"/>
    <p:sldId id="843" r:id="rId119"/>
    <p:sldId id="1236" r:id="rId120"/>
    <p:sldId id="1237" r:id="rId121"/>
    <p:sldId id="763" r:id="rId122"/>
    <p:sldId id="1232" r:id="rId123"/>
    <p:sldId id="373" r:id="rId124"/>
    <p:sldId id="1027" r:id="rId125"/>
    <p:sldId id="809" r:id="rId126"/>
    <p:sldId id="811" r:id="rId127"/>
    <p:sldId id="810" r:id="rId128"/>
    <p:sldId id="1157" r:id="rId129"/>
    <p:sldId id="1028" r:id="rId130"/>
    <p:sldId id="1193" r:id="rId131"/>
    <p:sldId id="1194" r:id="rId132"/>
    <p:sldId id="1045" r:id="rId133"/>
    <p:sldId id="1029" r:id="rId134"/>
    <p:sldId id="1155" r:id="rId135"/>
    <p:sldId id="1080" r:id="rId136"/>
    <p:sldId id="1101" r:id="rId137"/>
    <p:sldId id="864" r:id="rId138"/>
    <p:sldId id="1143" r:id="rId139"/>
    <p:sldId id="1156" r:id="rId140"/>
    <p:sldId id="814" r:id="rId141"/>
    <p:sldId id="1238" r:id="rId142"/>
    <p:sldId id="1063" r:id="rId143"/>
    <p:sldId id="820" r:id="rId144"/>
    <p:sldId id="1048" r:id="rId145"/>
    <p:sldId id="1148" r:id="rId146"/>
    <p:sldId id="1149" r:id="rId147"/>
    <p:sldId id="1150" r:id="rId148"/>
    <p:sldId id="1151" r:id="rId149"/>
    <p:sldId id="1153" r:id="rId150"/>
    <p:sldId id="1154" r:id="rId151"/>
    <p:sldId id="990" r:id="rId152"/>
    <p:sldId id="831" r:id="rId153"/>
    <p:sldId id="1231" r:id="rId154"/>
    <p:sldId id="881" r:id="rId155"/>
    <p:sldId id="812" r:id="rId156"/>
    <p:sldId id="1105" r:id="rId157"/>
    <p:sldId id="882" r:id="rId158"/>
    <p:sldId id="1111" r:id="rId159"/>
    <p:sldId id="897" r:id="rId160"/>
    <p:sldId id="1160" r:id="rId161"/>
    <p:sldId id="1159" r:id="rId162"/>
    <p:sldId id="1104" r:id="rId163"/>
    <p:sldId id="1255" r:id="rId164"/>
    <p:sldId id="886" r:id="rId165"/>
    <p:sldId id="600" r:id="rId166"/>
    <p:sldId id="601" r:id="rId167"/>
    <p:sldId id="602" r:id="rId168"/>
    <p:sldId id="603" r:id="rId169"/>
    <p:sldId id="607" r:id="rId170"/>
    <p:sldId id="610" r:id="rId171"/>
    <p:sldId id="614" r:id="rId172"/>
    <p:sldId id="616" r:id="rId173"/>
    <p:sldId id="617" r:id="rId174"/>
    <p:sldId id="770" r:id="rId175"/>
    <p:sldId id="1166" r:id="rId176"/>
    <p:sldId id="1162" r:id="rId177"/>
    <p:sldId id="1249" r:id="rId178"/>
    <p:sldId id="1250" r:id="rId179"/>
    <p:sldId id="1170" r:id="rId180"/>
    <p:sldId id="1171" r:id="rId181"/>
    <p:sldId id="1173" r:id="rId182"/>
    <p:sldId id="1174" r:id="rId183"/>
    <p:sldId id="1175" r:id="rId184"/>
    <p:sldId id="1163" r:id="rId185"/>
    <p:sldId id="1251" r:id="rId186"/>
    <p:sldId id="1164" r:id="rId187"/>
    <p:sldId id="1165" r:id="rId188"/>
    <p:sldId id="898" r:id="rId189"/>
    <p:sldId id="1161" r:id="rId190"/>
    <p:sldId id="1086" r:id="rId191"/>
    <p:sldId id="902" r:id="rId192"/>
    <p:sldId id="1107" r:id="rId193"/>
    <p:sldId id="1089" r:id="rId194"/>
    <p:sldId id="1106" r:id="rId195"/>
    <p:sldId id="1102" r:id="rId196"/>
    <p:sldId id="906" r:id="rId197"/>
    <p:sldId id="903" r:id="rId198"/>
    <p:sldId id="1224" r:id="rId199"/>
    <p:sldId id="452" r:id="rId200"/>
    <p:sldId id="1200" r:id="rId201"/>
    <p:sldId id="1201" r:id="rId202"/>
    <p:sldId id="1239" r:id="rId203"/>
    <p:sldId id="1112" r:id="rId204"/>
    <p:sldId id="1115" r:id="rId205"/>
    <p:sldId id="1234" r:id="rId206"/>
    <p:sldId id="1233" r:id="rId207"/>
    <p:sldId id="1241" r:id="rId208"/>
    <p:sldId id="1228" r:id="rId209"/>
    <p:sldId id="1229" r:id="rId210"/>
    <p:sldId id="1195" r:id="rId211"/>
    <p:sldId id="451" r:id="rId212"/>
    <p:sldId id="1243" r:id="rId213"/>
    <p:sldId id="1210" r:id="rId214"/>
    <p:sldId id="1211" r:id="rId215"/>
    <p:sldId id="1212" r:id="rId216"/>
    <p:sldId id="1213" r:id="rId217"/>
    <p:sldId id="1214" r:id="rId218"/>
    <p:sldId id="1215" r:id="rId219"/>
    <p:sldId id="1216" r:id="rId220"/>
    <p:sldId id="1217" r:id="rId221"/>
    <p:sldId id="1218" r:id="rId222"/>
    <p:sldId id="1219" r:id="rId223"/>
    <p:sldId id="1220" r:id="rId224"/>
    <p:sldId id="1221" r:id="rId225"/>
    <p:sldId id="1230" r:id="rId226"/>
    <p:sldId id="1222" r:id="rId227"/>
    <p:sldId id="1244" r:id="rId228"/>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68" autoAdjust="0"/>
    <p:restoredTop sz="86036" autoAdjust="0"/>
  </p:normalViewPr>
  <p:slideViewPr>
    <p:cSldViewPr>
      <p:cViewPr varScale="1">
        <p:scale>
          <a:sx n="98" d="100"/>
          <a:sy n="98" d="100"/>
        </p:scale>
        <p:origin x="2142" y="84"/>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varScale="1">
      <p:scale>
        <a:sx n="1" d="1"/>
        <a:sy n="1" d="1"/>
      </p:scale>
      <p:origin x="0" y="-6849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notesMaster" Target="notesMasters/notes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handoutMaster" Target="handoutMasters/handout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_rels/viewProps.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slide" Target="slides/slide19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39.  Let’s clearly distinguish natural identifying attributes that are part of the subject matter (tail number, license number, address) from the arbitrary sort generated by the system (</a:t>
            </a:r>
            <a:r>
              <a:rPr lang="en-US" sz="1200" kern="1200" dirty="0" err="1">
                <a:solidFill>
                  <a:schemeClr val="tx1"/>
                </a:solidFill>
                <a:effectLst/>
                <a:latin typeface="Times New Roman" pitchFamily="18" charset="0"/>
                <a:ea typeface="ＭＳ Ｐゴシック" charset="-128"/>
                <a:cs typeface="ＭＳ Ｐゴシック" charset="-128"/>
              </a:rPr>
              <a:t>requestID</a:t>
            </a:r>
            <a:r>
              <a:rPr lang="en-US" sz="1200" kern="1200" dirty="0">
                <a:solidFill>
                  <a:schemeClr val="tx1"/>
                </a:solidFill>
                <a:effectLst/>
                <a:latin typeface="Times New Roman" pitchFamily="18" charset="0"/>
                <a:ea typeface="ＭＳ Ｐゴシック" charset="-128"/>
                <a:cs typeface="ＭＳ Ｐゴシック" charset="-128"/>
              </a:rPr>
              <a:t>).  </a:t>
            </a:r>
          </a:p>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a:latin typeface="Times New Roman" charset="0"/>
            </a:endParaRPr>
          </a:p>
          <a:p>
            <a:r>
              <a:rPr lang="en-US">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a:latin typeface="Times New Roman" charset="0"/>
            </a:endParaRPr>
          </a:p>
          <a:p>
            <a:r>
              <a:rPr lang="en-US">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p:cNvSpPr>
          <p:nvPr>
            <p:ph type="sldImg"/>
          </p:nvPr>
        </p:nvSpPr>
        <p:spPr>
          <a:ln/>
        </p:spPr>
      </p:sp>
      <p:sp>
        <p:nvSpPr>
          <p:cNvPr id="83971" name="Notes Placeholder 2"/>
          <p:cNvSpPr>
            <a:spLocks noGrp="1"/>
          </p:cNvSpPr>
          <p:nvPr>
            <p:ph type="body" idx="1"/>
          </p:nvPr>
        </p:nvSpPr>
        <p:spPr>
          <a:noFill/>
          <a:ln w="9525"/>
        </p:spPr>
        <p:txBody>
          <a:bodyPr/>
          <a:lstStyle/>
          <a:p>
            <a:r>
              <a:rPr lang="en-US">
                <a:latin typeface="Times New Roman" charset="0"/>
              </a:rPr>
              <a:t>CORRECT UPDATED GRAPHIC</a:t>
            </a:r>
          </a:p>
        </p:txBody>
      </p:sp>
    </p:spTree>
    <p:extLst>
      <p:ext uri="{BB962C8B-B14F-4D97-AF65-F5344CB8AC3E}">
        <p14:creationId xmlns:p14="http://schemas.microsoft.com/office/powerpoint/2010/main" val="1452969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130</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159</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188</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190</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191</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192</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194</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196</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197</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203</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213</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224</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a:latin typeface="Times New Roman" charset="0"/>
              </a:rPr>
              <a:t>The Discovered category includes conceptual classes; things which represnt entities that are in the real word but which cannot be touched, e.g. ”Account’.</a:t>
            </a:r>
          </a:p>
          <a:p>
            <a:endParaRPr lang="en-US">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blitz, we could ask them to categorize the classes (Yes, Maybe, No).</a:t>
            </a:r>
          </a:p>
        </p:txBody>
      </p:sp>
    </p:spTree>
    <p:extLst>
      <p:ext uri="{BB962C8B-B14F-4D97-AF65-F5344CB8AC3E}">
        <p14:creationId xmlns:p14="http://schemas.microsoft.com/office/powerpoint/2010/main" val="238853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teaching points on this page:</a:t>
            </a:r>
          </a:p>
          <a:p>
            <a:r>
              <a:rPr lang="en-US" dirty="0"/>
              <a:t>	Conventions for writing descriptions</a:t>
            </a:r>
          </a:p>
          <a:p>
            <a:r>
              <a:rPr lang="en-US" dirty="0"/>
              <a:t>	Make the description describe how the model captures the subject matter</a:t>
            </a:r>
          </a:p>
        </p:txBody>
      </p:sp>
    </p:spTree>
    <p:extLst>
      <p:ext uri="{BB962C8B-B14F-4D97-AF65-F5344CB8AC3E}">
        <p14:creationId xmlns:p14="http://schemas.microsoft.com/office/powerpoint/2010/main" val="500090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1.wmf"/></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5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1.wmf"/></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gif"/></Relationships>
</file>

<file path=ppt/slides/_rels/slide198.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11.gif"/><Relationship Id="rId4" Type="http://schemas.openxmlformats.org/officeDocument/2006/relationships/image" Target="../media/image78.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image" Target="../media/image36.emf"/><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10" Type="http://schemas.openxmlformats.org/officeDocument/2006/relationships/image" Target="../media/image44.emf"/><Relationship Id="rId4" Type="http://schemas.openxmlformats.org/officeDocument/2006/relationships/image" Target="../media/image38.emf"/><Relationship Id="rId9" Type="http://schemas.openxmlformats.org/officeDocument/2006/relationships/image" Target="../media/image43.emf"/></Relationships>
</file>

<file path=ppt/slides/_rels/slide33.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image" Target="../media/image36.emf"/><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10" Type="http://schemas.openxmlformats.org/officeDocument/2006/relationships/image" Target="../media/image44.emf"/><Relationship Id="rId4" Type="http://schemas.openxmlformats.org/officeDocument/2006/relationships/image" Target="../media/image38.emf"/><Relationship Id="rId9" Type="http://schemas.openxmlformats.org/officeDocument/2006/relationships/image" Target="../media/image43.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image" Target="../media/image45.emf"/><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image" Target="../media/image61.emf"/><Relationship Id="rId1" Type="http://schemas.openxmlformats.org/officeDocument/2006/relationships/slideLayout" Target="../slideLayouts/slideLayout2.xml"/><Relationship Id="rId6" Type="http://schemas.openxmlformats.org/officeDocument/2006/relationships/image" Target="../media/image65.emf"/><Relationship Id="rId11" Type="http://schemas.openxmlformats.org/officeDocument/2006/relationships/image" Target="../media/image70.emf"/><Relationship Id="rId5" Type="http://schemas.openxmlformats.org/officeDocument/2006/relationships/image" Target="../media/image64.emf"/><Relationship Id="rId10" Type="http://schemas.openxmlformats.org/officeDocument/2006/relationships/image" Target="../media/image69.emf"/><Relationship Id="rId4" Type="http://schemas.openxmlformats.org/officeDocument/2006/relationships/image" Target="../media/image63.emf"/><Relationship Id="rId9" Type="http://schemas.openxmlformats.org/officeDocument/2006/relationships/image" Target="../media/image68.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4.emf"/><Relationship Id="rId7" Type="http://schemas.openxmlformats.org/officeDocument/2006/relationships/image" Target="../media/image71.emf"/><Relationship Id="rId2" Type="http://schemas.openxmlformats.org/officeDocument/2006/relationships/image" Target="../media/image73.emf"/><Relationship Id="rId1" Type="http://schemas.openxmlformats.org/officeDocument/2006/relationships/slideLayout" Target="../slideLayouts/slideLayout2.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1.w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2.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2.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the 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The functional specification contains a list of functional requirements describing what the system must do.</a:t>
            </a:r>
          </a:p>
          <a:p>
            <a:endParaRPr lang="en-US" dirty="0"/>
          </a:p>
          <a:p>
            <a:r>
              <a:rPr lang="en-US" dirty="0"/>
              <a:t>Read it.</a:t>
            </a:r>
          </a:p>
          <a:p>
            <a:endParaRPr lang="en-US" dirty="0"/>
          </a:p>
          <a:p>
            <a:r>
              <a:rPr lang="en-US" dirty="0"/>
              <a:t>It is expressed in natural language.</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t>Simplistic Class Model</a:t>
            </a:r>
          </a:p>
        </p:txBody>
      </p:sp>
      <p:sp>
        <p:nvSpPr>
          <p:cNvPr id="79875" name="Content Placeholder 2"/>
          <p:cNvSpPr>
            <a:spLocks noGrp="1"/>
          </p:cNvSpPr>
          <p:nvPr>
            <p:ph idx="1"/>
          </p:nvPr>
        </p:nvSpPr>
        <p:spPr>
          <a:xfrm>
            <a:off x="762000" y="1219200"/>
            <a:ext cx="8077200" cy="762000"/>
          </a:xfrm>
        </p:spPr>
        <p:txBody>
          <a:bodyPr/>
          <a:lstStyle/>
          <a:p>
            <a:pPr marL="0" indent="0"/>
            <a:r>
              <a:rPr lang="en-US" dirty="0"/>
              <a:t>What’s wrong with this picture?</a:t>
            </a:r>
          </a:p>
        </p:txBody>
      </p:sp>
      <p:sp>
        <p:nvSpPr>
          <p:cNvPr id="4" name="Rectangle 3"/>
          <p:cNvSpPr/>
          <p:nvPr/>
        </p:nvSpPr>
        <p:spPr bwMode="auto">
          <a:xfrm>
            <a:off x="9144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Valve</a:t>
            </a:r>
          </a:p>
        </p:txBody>
      </p:sp>
      <p:sp>
        <p:nvSpPr>
          <p:cNvPr id="5" name="Rectangle 4"/>
          <p:cNvSpPr/>
          <p:nvPr/>
        </p:nvSpPr>
        <p:spPr bwMode="auto">
          <a:xfrm>
            <a:off x="55626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Cooking Tank</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4914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3048000" y="4495800"/>
            <a:ext cx="1600200" cy="381000"/>
          </a:xfrm>
          <a:prstGeom prst="rect">
            <a:avLst/>
          </a:prstGeom>
          <a:noFill/>
        </p:spPr>
        <p:txBody>
          <a:bodyPr wrap="square" rtlCol="0" anchor="ctr" anchorCtr="1">
            <a:noAutofit/>
          </a:bodyPr>
          <a:lstStyle/>
          <a:p>
            <a:r>
              <a:rPr lang="en-US" dirty="0"/>
              <a:t>is isolated by</a:t>
            </a:r>
          </a:p>
        </p:txBody>
      </p:sp>
      <p:sp>
        <p:nvSpPr>
          <p:cNvPr id="8" name="TextBox 7"/>
          <p:cNvSpPr txBox="1"/>
          <p:nvPr/>
        </p:nvSpPr>
        <p:spPr>
          <a:xfrm>
            <a:off x="4191000" y="4953000"/>
            <a:ext cx="1447800" cy="381000"/>
          </a:xfrm>
          <a:prstGeom prst="rect">
            <a:avLst/>
          </a:prstGeom>
          <a:noFill/>
        </p:spPr>
        <p:txBody>
          <a:bodyPr wrap="square" rtlCol="0" anchor="ctr" anchorCtr="1">
            <a:noAutofit/>
          </a:bodyPr>
          <a:lstStyle/>
          <a:p>
            <a:r>
              <a:rPr lang="en-US" dirty="0"/>
              <a:t>is input to</a:t>
            </a:r>
          </a:p>
        </p:txBody>
      </p:sp>
      <p:sp>
        <p:nvSpPr>
          <p:cNvPr id="9" name="TextBox 8"/>
          <p:cNvSpPr txBox="1"/>
          <p:nvPr/>
        </p:nvSpPr>
        <p:spPr>
          <a:xfrm>
            <a:off x="2895600" y="4953000"/>
            <a:ext cx="685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876800" y="4419600"/>
            <a:ext cx="5334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1066800" y="3733800"/>
            <a:ext cx="762000" cy="228600"/>
          </a:xfrm>
          <a:prstGeom prst="rect">
            <a:avLst/>
          </a:prstGeom>
          <a:noFill/>
        </p:spPr>
        <p:txBody>
          <a:bodyPr wrap="square" rtlCol="0" anchor="ctr" anchorCtr="1">
            <a:noAutofit/>
          </a:bodyPr>
          <a:lstStyle/>
          <a:p>
            <a:r>
              <a:rPr lang="en-US" dirty="0"/>
              <a:t>R7</a:t>
            </a:r>
          </a:p>
        </p:txBody>
      </p:sp>
      <p:sp>
        <p:nvSpPr>
          <p:cNvPr id="12" name="Rectangle 11"/>
          <p:cNvSpPr/>
          <p:nvPr/>
        </p:nvSpPr>
        <p:spPr bwMode="auto">
          <a:xfrm>
            <a:off x="838200" y="2438400"/>
            <a:ext cx="2133600" cy="914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Storage Tank</a:t>
            </a:r>
          </a:p>
        </p:txBody>
      </p:sp>
      <p:cxnSp>
        <p:nvCxnSpPr>
          <p:cNvPr id="15" name="Straight Connector 14"/>
          <p:cNvCxnSpPr>
            <a:stCxn id="12" idx="2"/>
          </p:cNvCxnSpPr>
          <p:nvPr/>
        </p:nvCxnSpPr>
        <p:spPr bwMode="auto">
          <a:xfrm rot="5400000">
            <a:off x="1371600" y="3886200"/>
            <a:ext cx="10668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 name="Elbow Connector 16"/>
          <p:cNvCxnSpPr>
            <a:stCxn id="12" idx="3"/>
            <a:endCxn id="5" idx="0"/>
          </p:cNvCxnSpPr>
          <p:nvPr/>
        </p:nvCxnSpPr>
        <p:spPr bwMode="auto">
          <a:xfrm>
            <a:off x="2971800" y="2895600"/>
            <a:ext cx="3657600" cy="1524000"/>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20" name="TextBox 19"/>
          <p:cNvSpPr txBox="1"/>
          <p:nvPr/>
        </p:nvSpPr>
        <p:spPr>
          <a:xfrm>
            <a:off x="5486400" y="2514600"/>
            <a:ext cx="762000" cy="228600"/>
          </a:xfrm>
          <a:prstGeom prst="rect">
            <a:avLst/>
          </a:prstGeom>
          <a:noFill/>
        </p:spPr>
        <p:txBody>
          <a:bodyPr wrap="square" rtlCol="0" anchor="ctr" anchorCtr="1">
            <a:noAutofit/>
          </a:bodyPr>
          <a:lstStyle/>
          <a:p>
            <a:r>
              <a:rPr lang="en-US" dirty="0"/>
              <a:t>R8</a:t>
            </a:r>
          </a:p>
        </p:txBody>
      </p:sp>
      <p:sp>
        <p:nvSpPr>
          <p:cNvPr id="21" name="TextBox 20"/>
          <p:cNvSpPr txBox="1"/>
          <p:nvPr/>
        </p:nvSpPr>
        <p:spPr>
          <a:xfrm>
            <a:off x="3124200" y="2971800"/>
            <a:ext cx="685800" cy="381000"/>
          </a:xfrm>
          <a:prstGeom prst="rect">
            <a:avLst/>
          </a:prstGeom>
          <a:noFill/>
        </p:spPr>
        <p:txBody>
          <a:bodyPr wrap="square" rtlCol="0" anchor="ctr" anchorCtr="1">
            <a:noAutofit/>
          </a:bodyPr>
          <a:lstStyle/>
          <a:p>
            <a:r>
              <a:rPr lang="en-US" dirty="0"/>
              <a:t>1..*</a:t>
            </a:r>
          </a:p>
        </p:txBody>
      </p:sp>
      <p:sp>
        <p:nvSpPr>
          <p:cNvPr id="22" name="TextBox 21"/>
          <p:cNvSpPr txBox="1"/>
          <p:nvPr/>
        </p:nvSpPr>
        <p:spPr>
          <a:xfrm>
            <a:off x="5791200" y="3886200"/>
            <a:ext cx="685800" cy="381000"/>
          </a:xfrm>
          <a:prstGeom prst="rect">
            <a:avLst/>
          </a:prstGeom>
          <a:noFill/>
        </p:spPr>
        <p:txBody>
          <a:bodyPr wrap="square" rtlCol="0" anchor="ctr" anchorCtr="1">
            <a:noAutofit/>
          </a:bodyPr>
          <a:lstStyle/>
          <a:p>
            <a:r>
              <a:rPr lang="en-US" dirty="0"/>
              <a:t>1..*</a:t>
            </a:r>
          </a:p>
        </p:txBody>
      </p:sp>
      <p:sp>
        <p:nvSpPr>
          <p:cNvPr id="23" name="TextBox 22"/>
          <p:cNvSpPr txBox="1"/>
          <p:nvPr/>
        </p:nvSpPr>
        <p:spPr>
          <a:xfrm>
            <a:off x="6781800" y="3886200"/>
            <a:ext cx="1828800" cy="381000"/>
          </a:xfrm>
          <a:prstGeom prst="rect">
            <a:avLst/>
          </a:prstGeom>
          <a:noFill/>
        </p:spPr>
        <p:txBody>
          <a:bodyPr wrap="square" rtlCol="0" anchor="ctr" anchorCtr="1">
            <a:noAutofit/>
          </a:bodyPr>
          <a:lstStyle/>
          <a:p>
            <a:r>
              <a:rPr lang="en-US" dirty="0"/>
              <a:t>is connected to</a:t>
            </a:r>
          </a:p>
        </p:txBody>
      </p:sp>
      <p:sp>
        <p:nvSpPr>
          <p:cNvPr id="24" name="TextBox 23"/>
          <p:cNvSpPr txBox="1"/>
          <p:nvPr/>
        </p:nvSpPr>
        <p:spPr>
          <a:xfrm>
            <a:off x="3124200" y="2438400"/>
            <a:ext cx="1828800" cy="381000"/>
          </a:xfrm>
          <a:prstGeom prst="rect">
            <a:avLst/>
          </a:prstGeom>
          <a:noFill/>
        </p:spPr>
        <p:txBody>
          <a:bodyPr wrap="square" rtlCol="0" anchor="ctr" anchorCtr="1">
            <a:noAutofit/>
          </a:bodyPr>
          <a:lstStyle/>
          <a:p>
            <a:r>
              <a:rPr lang="en-US" dirty="0"/>
              <a:t>is connected to</a:t>
            </a:r>
          </a:p>
        </p:txBody>
      </p:sp>
      <p:sp>
        <p:nvSpPr>
          <p:cNvPr id="25" name="TextBox 24"/>
          <p:cNvSpPr txBox="1"/>
          <p:nvPr/>
        </p:nvSpPr>
        <p:spPr>
          <a:xfrm>
            <a:off x="1066800" y="4038600"/>
            <a:ext cx="685800" cy="381000"/>
          </a:xfrm>
          <a:prstGeom prst="rect">
            <a:avLst/>
          </a:prstGeom>
          <a:noFill/>
        </p:spPr>
        <p:txBody>
          <a:bodyPr wrap="square" rtlCol="0" anchor="ctr" anchorCtr="1">
            <a:noAutofit/>
          </a:bodyPr>
          <a:lstStyle/>
          <a:p>
            <a:r>
              <a:rPr lang="en-US" dirty="0"/>
              <a:t>1</a:t>
            </a:r>
          </a:p>
        </p:txBody>
      </p:sp>
      <p:sp>
        <p:nvSpPr>
          <p:cNvPr id="26" name="TextBox 25"/>
          <p:cNvSpPr txBox="1"/>
          <p:nvPr/>
        </p:nvSpPr>
        <p:spPr>
          <a:xfrm>
            <a:off x="228600" y="3352800"/>
            <a:ext cx="1600200" cy="381000"/>
          </a:xfrm>
          <a:prstGeom prst="rect">
            <a:avLst/>
          </a:prstGeom>
          <a:noFill/>
        </p:spPr>
        <p:txBody>
          <a:bodyPr wrap="square" rtlCol="0" anchor="ctr" anchorCtr="1">
            <a:noAutofit/>
          </a:bodyPr>
          <a:lstStyle/>
          <a:p>
            <a:r>
              <a:rPr lang="en-US" dirty="0"/>
              <a:t>is isolated by</a:t>
            </a:r>
          </a:p>
        </p:txBody>
      </p:sp>
      <p:sp>
        <p:nvSpPr>
          <p:cNvPr id="27" name="TextBox 26"/>
          <p:cNvSpPr txBox="1"/>
          <p:nvPr/>
        </p:nvSpPr>
        <p:spPr>
          <a:xfrm>
            <a:off x="1981200" y="3352800"/>
            <a:ext cx="685800" cy="381000"/>
          </a:xfrm>
          <a:prstGeom prst="rect">
            <a:avLst/>
          </a:prstGeom>
          <a:noFill/>
        </p:spPr>
        <p:txBody>
          <a:bodyPr wrap="square" rtlCol="0" anchor="ctr" anchorCtr="1">
            <a:noAutofit/>
          </a:bodyPr>
          <a:lstStyle/>
          <a:p>
            <a:r>
              <a:rPr lang="en-US" dirty="0"/>
              <a:t>1</a:t>
            </a:r>
          </a:p>
        </p:txBody>
      </p:sp>
      <p:sp>
        <p:nvSpPr>
          <p:cNvPr id="28" name="TextBox 27"/>
          <p:cNvSpPr txBox="1"/>
          <p:nvPr/>
        </p:nvSpPr>
        <p:spPr>
          <a:xfrm>
            <a:off x="1828800" y="3962400"/>
            <a:ext cx="1600200" cy="457200"/>
          </a:xfrm>
          <a:prstGeom prst="rect">
            <a:avLst/>
          </a:prstGeom>
          <a:noFill/>
        </p:spPr>
        <p:txBody>
          <a:bodyPr wrap="square" rtlCol="0" anchor="ctr" anchorCtr="1">
            <a:noAutofit/>
          </a:bodyPr>
          <a:lstStyle/>
          <a:p>
            <a:r>
              <a:rPr lang="en-US" dirty="0"/>
              <a:t>outputs from</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a:t>What’s Wrong With That?</a:t>
            </a:r>
          </a:p>
        </p:txBody>
      </p:sp>
      <p:sp>
        <p:nvSpPr>
          <p:cNvPr id="80899" name="Content Placeholder 2"/>
          <p:cNvSpPr>
            <a:spLocks noGrp="1"/>
          </p:cNvSpPr>
          <p:nvPr>
            <p:ph idx="1"/>
          </p:nvPr>
        </p:nvSpPr>
        <p:spPr/>
        <p:txBody>
          <a:bodyPr/>
          <a:lstStyle/>
          <a:p>
            <a:pPr lvl="1"/>
            <a:r>
              <a:rPr lang="en-US" dirty="0"/>
              <a:t>The classes (tanks, valve etc) have complex behavior</a:t>
            </a:r>
          </a:p>
          <a:p>
            <a:pPr lvl="1"/>
            <a:r>
              <a:rPr lang="en-US" dirty="0"/>
              <a:t>It’s not clear where the behavior belongs</a:t>
            </a:r>
          </a:p>
          <a:p>
            <a:pPr lvl="2"/>
            <a:r>
              <a:rPr lang="en-US" dirty="0"/>
              <a:t>Should the Storage Tank empty itself?</a:t>
            </a:r>
          </a:p>
          <a:p>
            <a:pPr lvl="2"/>
            <a:r>
              <a:rPr lang="en-US" dirty="0"/>
              <a:t>Or the Cooking Tank fill itself?</a:t>
            </a:r>
          </a:p>
          <a:p>
            <a:pPr lvl="1">
              <a:buNone/>
            </a:pPr>
            <a:endParaRPr lang="en-US" dirty="0"/>
          </a:p>
          <a:p>
            <a:pPr lvl="1"/>
            <a:endParaRPr lang="en-US" dirty="0"/>
          </a:p>
          <a:p>
            <a:pPr lvl="1"/>
            <a:endParaRPr lang="en-US" dirty="0"/>
          </a:p>
        </p:txBody>
      </p:sp>
      <p:grpSp>
        <p:nvGrpSpPr>
          <p:cNvPr id="30" name="Group 29"/>
          <p:cNvGrpSpPr/>
          <p:nvPr/>
        </p:nvGrpSpPr>
        <p:grpSpPr>
          <a:xfrm>
            <a:off x="533400" y="3200400"/>
            <a:ext cx="6447692" cy="2286000"/>
            <a:chOff x="533400" y="3429000"/>
            <a:chExt cx="6447692" cy="2286000"/>
          </a:xfrm>
        </p:grpSpPr>
        <p:sp>
          <p:nvSpPr>
            <p:cNvPr id="4" name="Rectangle 3"/>
            <p:cNvSpPr/>
            <p:nvPr/>
          </p:nvSpPr>
          <p:spPr bwMode="auto">
            <a:xfrm>
              <a:off x="1060938"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Valve</a:t>
              </a:r>
            </a:p>
          </p:txBody>
        </p:sp>
        <p:sp>
          <p:nvSpPr>
            <p:cNvPr id="5" name="Rectangle 4"/>
            <p:cNvSpPr/>
            <p:nvPr/>
          </p:nvSpPr>
          <p:spPr bwMode="auto">
            <a:xfrm>
              <a:off x="4636477"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a:t>Cooking Tank</a:t>
              </a:r>
              <a:endParaRPr kumimoji="0" lang="en-US" sz="12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2702169" y="5334000"/>
              <a:ext cx="1934308"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702169" y="5011615"/>
              <a:ext cx="1230923" cy="293077"/>
            </a:xfrm>
            <a:prstGeom prst="rect">
              <a:avLst/>
            </a:prstGeom>
            <a:noFill/>
          </p:spPr>
          <p:txBody>
            <a:bodyPr wrap="square" rtlCol="0" anchor="ctr" anchorCtr="1">
              <a:noAutofit/>
            </a:bodyPr>
            <a:lstStyle/>
            <a:p>
              <a:r>
                <a:rPr lang="en-US" sz="1200" dirty="0"/>
                <a:t>is isolated by</a:t>
              </a:r>
            </a:p>
          </p:txBody>
        </p:sp>
        <p:sp>
          <p:nvSpPr>
            <p:cNvPr id="8" name="TextBox 7"/>
            <p:cNvSpPr txBox="1"/>
            <p:nvPr/>
          </p:nvSpPr>
          <p:spPr>
            <a:xfrm>
              <a:off x="3581400" y="5363308"/>
              <a:ext cx="1113692" cy="293077"/>
            </a:xfrm>
            <a:prstGeom prst="rect">
              <a:avLst/>
            </a:prstGeom>
            <a:noFill/>
          </p:spPr>
          <p:txBody>
            <a:bodyPr wrap="square" rtlCol="0" anchor="ctr" anchorCtr="1">
              <a:noAutofit/>
            </a:bodyPr>
            <a:lstStyle/>
            <a:p>
              <a:r>
                <a:rPr lang="en-US" sz="1200" dirty="0"/>
                <a:t>is input to</a:t>
              </a:r>
            </a:p>
          </p:txBody>
        </p:sp>
        <p:sp>
          <p:nvSpPr>
            <p:cNvPr id="9" name="TextBox 8"/>
            <p:cNvSpPr txBox="1"/>
            <p:nvPr/>
          </p:nvSpPr>
          <p:spPr>
            <a:xfrm>
              <a:off x="2584938" y="5363308"/>
              <a:ext cx="527538" cy="293077"/>
            </a:xfrm>
            <a:prstGeom prst="rect">
              <a:avLst/>
            </a:prstGeom>
            <a:noFill/>
          </p:spPr>
          <p:txBody>
            <a:bodyPr wrap="square" rtlCol="0" anchor="ctr" anchorCtr="1">
              <a:noAutofit/>
            </a:bodyPr>
            <a:lstStyle/>
            <a:p>
              <a:r>
                <a:rPr lang="en-US" sz="1200" dirty="0"/>
                <a:t>1</a:t>
              </a:r>
            </a:p>
          </p:txBody>
        </p:sp>
        <p:sp>
          <p:nvSpPr>
            <p:cNvPr id="10" name="TextBox 9"/>
            <p:cNvSpPr txBox="1"/>
            <p:nvPr/>
          </p:nvSpPr>
          <p:spPr>
            <a:xfrm>
              <a:off x="4108938" y="4953000"/>
              <a:ext cx="410308" cy="293077"/>
            </a:xfrm>
            <a:prstGeom prst="rect">
              <a:avLst/>
            </a:prstGeom>
            <a:noFill/>
          </p:spPr>
          <p:txBody>
            <a:bodyPr wrap="square" rtlCol="0" anchor="ctr" anchorCtr="1">
              <a:noAutofit/>
            </a:bodyPr>
            <a:lstStyle/>
            <a:p>
              <a:r>
                <a:rPr lang="en-US" sz="1200" dirty="0"/>
                <a:t>1</a:t>
              </a:r>
            </a:p>
          </p:txBody>
        </p:sp>
        <p:sp>
          <p:nvSpPr>
            <p:cNvPr id="11" name="TextBox 10"/>
            <p:cNvSpPr txBox="1"/>
            <p:nvPr/>
          </p:nvSpPr>
          <p:spPr>
            <a:xfrm>
              <a:off x="1178169" y="4425462"/>
              <a:ext cx="586154" cy="175846"/>
            </a:xfrm>
            <a:prstGeom prst="rect">
              <a:avLst/>
            </a:prstGeom>
            <a:noFill/>
          </p:spPr>
          <p:txBody>
            <a:bodyPr wrap="square" rtlCol="0" anchor="ctr" anchorCtr="1">
              <a:noAutofit/>
            </a:bodyPr>
            <a:lstStyle/>
            <a:p>
              <a:r>
                <a:rPr lang="en-US" sz="1200" dirty="0"/>
                <a:t>R7</a:t>
              </a:r>
            </a:p>
          </p:txBody>
        </p:sp>
        <p:sp>
          <p:nvSpPr>
            <p:cNvPr id="12" name="Rectangle 11"/>
            <p:cNvSpPr/>
            <p:nvPr/>
          </p:nvSpPr>
          <p:spPr bwMode="auto">
            <a:xfrm>
              <a:off x="1002323" y="3429000"/>
              <a:ext cx="1641231" cy="70338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Storage Tank</a:t>
              </a:r>
            </a:p>
          </p:txBody>
        </p:sp>
        <p:cxnSp>
          <p:nvCxnSpPr>
            <p:cNvPr id="13" name="Straight Connector 12"/>
            <p:cNvCxnSpPr>
              <a:stCxn id="12" idx="2"/>
            </p:cNvCxnSpPr>
            <p:nvPr/>
          </p:nvCxnSpPr>
          <p:spPr bwMode="auto">
            <a:xfrm rot="5400000">
              <a:off x="1412631" y="4542692"/>
              <a:ext cx="820615"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 name="Elbow Connector 16"/>
            <p:cNvCxnSpPr>
              <a:stCxn id="12" idx="3"/>
              <a:endCxn id="5" idx="0"/>
            </p:cNvCxnSpPr>
            <p:nvPr/>
          </p:nvCxnSpPr>
          <p:spPr bwMode="auto">
            <a:xfrm>
              <a:off x="2643554" y="3780692"/>
              <a:ext cx="2813538" cy="1172308"/>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15" name="TextBox 14"/>
            <p:cNvSpPr txBox="1"/>
            <p:nvPr/>
          </p:nvSpPr>
          <p:spPr>
            <a:xfrm>
              <a:off x="4577861" y="3487615"/>
              <a:ext cx="586154" cy="175846"/>
            </a:xfrm>
            <a:prstGeom prst="rect">
              <a:avLst/>
            </a:prstGeom>
            <a:noFill/>
          </p:spPr>
          <p:txBody>
            <a:bodyPr wrap="square" rtlCol="0" anchor="ctr" anchorCtr="1">
              <a:noAutofit/>
            </a:bodyPr>
            <a:lstStyle/>
            <a:p>
              <a:r>
                <a:rPr lang="en-US" sz="1200" dirty="0"/>
                <a:t>R8</a:t>
              </a:r>
            </a:p>
          </p:txBody>
        </p:sp>
        <p:sp>
          <p:nvSpPr>
            <p:cNvPr id="16" name="TextBox 15"/>
            <p:cNvSpPr txBox="1"/>
            <p:nvPr/>
          </p:nvSpPr>
          <p:spPr>
            <a:xfrm>
              <a:off x="2760785" y="3839308"/>
              <a:ext cx="527538" cy="293077"/>
            </a:xfrm>
            <a:prstGeom prst="rect">
              <a:avLst/>
            </a:prstGeom>
            <a:noFill/>
          </p:spPr>
          <p:txBody>
            <a:bodyPr wrap="square" rtlCol="0" anchor="ctr" anchorCtr="1">
              <a:noAutofit/>
            </a:bodyPr>
            <a:lstStyle/>
            <a:p>
              <a:r>
                <a:rPr lang="en-US" sz="1200" dirty="0"/>
                <a:t>1..*</a:t>
              </a:r>
            </a:p>
          </p:txBody>
        </p:sp>
        <p:sp>
          <p:nvSpPr>
            <p:cNvPr id="17" name="TextBox 16"/>
            <p:cNvSpPr txBox="1"/>
            <p:nvPr/>
          </p:nvSpPr>
          <p:spPr>
            <a:xfrm>
              <a:off x="4812323" y="4542692"/>
              <a:ext cx="527538" cy="293077"/>
            </a:xfrm>
            <a:prstGeom prst="rect">
              <a:avLst/>
            </a:prstGeom>
            <a:noFill/>
          </p:spPr>
          <p:txBody>
            <a:bodyPr wrap="square" rtlCol="0" anchor="ctr" anchorCtr="1">
              <a:noAutofit/>
            </a:bodyPr>
            <a:lstStyle/>
            <a:p>
              <a:r>
                <a:rPr lang="en-US" sz="1200" dirty="0"/>
                <a:t>1..*</a:t>
              </a:r>
            </a:p>
          </p:txBody>
        </p:sp>
        <p:sp>
          <p:nvSpPr>
            <p:cNvPr id="18" name="TextBox 17"/>
            <p:cNvSpPr txBox="1"/>
            <p:nvPr/>
          </p:nvSpPr>
          <p:spPr>
            <a:xfrm>
              <a:off x="5574323" y="4542692"/>
              <a:ext cx="1406769" cy="293077"/>
            </a:xfrm>
            <a:prstGeom prst="rect">
              <a:avLst/>
            </a:prstGeom>
            <a:noFill/>
          </p:spPr>
          <p:txBody>
            <a:bodyPr wrap="square" rtlCol="0" anchor="ctr" anchorCtr="1">
              <a:noAutofit/>
            </a:bodyPr>
            <a:lstStyle/>
            <a:p>
              <a:r>
                <a:rPr lang="en-US" sz="1200" dirty="0"/>
                <a:t>is connected to</a:t>
              </a:r>
            </a:p>
          </p:txBody>
        </p:sp>
        <p:sp>
          <p:nvSpPr>
            <p:cNvPr id="19" name="TextBox 18"/>
            <p:cNvSpPr txBox="1"/>
            <p:nvPr/>
          </p:nvSpPr>
          <p:spPr>
            <a:xfrm>
              <a:off x="2760785" y="3429000"/>
              <a:ext cx="1406769" cy="293077"/>
            </a:xfrm>
            <a:prstGeom prst="rect">
              <a:avLst/>
            </a:prstGeom>
            <a:noFill/>
          </p:spPr>
          <p:txBody>
            <a:bodyPr wrap="square" rtlCol="0" anchor="ctr" anchorCtr="1">
              <a:noAutofit/>
            </a:bodyPr>
            <a:lstStyle/>
            <a:p>
              <a:r>
                <a:rPr lang="en-US" sz="1200" dirty="0"/>
                <a:t>is connected to</a:t>
              </a:r>
            </a:p>
          </p:txBody>
        </p:sp>
        <p:sp>
          <p:nvSpPr>
            <p:cNvPr id="20" name="TextBox 19"/>
            <p:cNvSpPr txBox="1"/>
            <p:nvPr/>
          </p:nvSpPr>
          <p:spPr>
            <a:xfrm>
              <a:off x="1178169" y="4659923"/>
              <a:ext cx="527538" cy="293077"/>
            </a:xfrm>
            <a:prstGeom prst="rect">
              <a:avLst/>
            </a:prstGeom>
            <a:noFill/>
          </p:spPr>
          <p:txBody>
            <a:bodyPr wrap="square" rtlCol="0" anchor="ctr" anchorCtr="1">
              <a:noAutofit/>
            </a:bodyPr>
            <a:lstStyle/>
            <a:p>
              <a:r>
                <a:rPr lang="en-US" sz="1200" dirty="0"/>
                <a:t>1</a:t>
              </a:r>
            </a:p>
          </p:txBody>
        </p:sp>
        <p:sp>
          <p:nvSpPr>
            <p:cNvPr id="21" name="TextBox 20"/>
            <p:cNvSpPr txBox="1"/>
            <p:nvPr/>
          </p:nvSpPr>
          <p:spPr>
            <a:xfrm>
              <a:off x="533400" y="4132385"/>
              <a:ext cx="1230923" cy="293077"/>
            </a:xfrm>
            <a:prstGeom prst="rect">
              <a:avLst/>
            </a:prstGeom>
            <a:noFill/>
          </p:spPr>
          <p:txBody>
            <a:bodyPr wrap="square" rtlCol="0" anchor="ctr" anchorCtr="1">
              <a:noAutofit/>
            </a:bodyPr>
            <a:lstStyle/>
            <a:p>
              <a:r>
                <a:rPr lang="en-US" sz="1200" dirty="0"/>
                <a:t>is isolated by</a:t>
              </a:r>
            </a:p>
          </p:txBody>
        </p:sp>
        <p:sp>
          <p:nvSpPr>
            <p:cNvPr id="22" name="TextBox 21"/>
            <p:cNvSpPr txBox="1"/>
            <p:nvPr/>
          </p:nvSpPr>
          <p:spPr>
            <a:xfrm>
              <a:off x="1881554" y="4132385"/>
              <a:ext cx="527538" cy="293077"/>
            </a:xfrm>
            <a:prstGeom prst="rect">
              <a:avLst/>
            </a:prstGeom>
            <a:noFill/>
          </p:spPr>
          <p:txBody>
            <a:bodyPr wrap="square" rtlCol="0" anchor="ctr" anchorCtr="1">
              <a:noAutofit/>
            </a:bodyPr>
            <a:lstStyle/>
            <a:p>
              <a:r>
                <a:rPr lang="en-US" sz="1200" dirty="0"/>
                <a:t>1</a:t>
              </a:r>
            </a:p>
          </p:txBody>
        </p:sp>
        <p:sp>
          <p:nvSpPr>
            <p:cNvPr id="23" name="TextBox 22"/>
            <p:cNvSpPr txBox="1"/>
            <p:nvPr/>
          </p:nvSpPr>
          <p:spPr>
            <a:xfrm>
              <a:off x="1764323" y="4601308"/>
              <a:ext cx="1230923" cy="351692"/>
            </a:xfrm>
            <a:prstGeom prst="rect">
              <a:avLst/>
            </a:prstGeom>
            <a:noFill/>
          </p:spPr>
          <p:txBody>
            <a:bodyPr wrap="square" rtlCol="0" anchor="ctr" anchorCtr="1">
              <a:noAutofit/>
            </a:bodyPr>
            <a:lstStyle/>
            <a:p>
              <a:r>
                <a:rPr lang="en-US" sz="1200" dirty="0"/>
                <a:t>outputs from</a:t>
              </a:r>
            </a:p>
          </p:txBody>
        </p:sp>
      </p:grpSp>
      <p:cxnSp>
        <p:nvCxnSpPr>
          <p:cNvPr id="26" name="Straight Arrow Connector 25"/>
          <p:cNvCxnSpPr/>
          <p:nvPr/>
        </p:nvCxnSpPr>
        <p:spPr bwMode="auto">
          <a:xfrm flipV="1">
            <a:off x="2667000" y="3581400"/>
            <a:ext cx="2819400" cy="1143000"/>
          </a:xfrm>
          <a:prstGeom prst="straightConnector1">
            <a:avLst/>
          </a:prstGeom>
          <a:solidFill>
            <a:schemeClr val="accent1"/>
          </a:solidFill>
          <a:ln w="12700" cap="flat" cmpd="sng" algn="ctr">
            <a:solidFill>
              <a:schemeClr val="tx1"/>
            </a:solidFill>
            <a:prstDash val="sysDash"/>
            <a:round/>
            <a:headEnd type="none" w="med" len="med"/>
            <a:tailEnd type="arrow"/>
          </a:ln>
          <a:effectLst/>
        </p:spPr>
      </p:cxnSp>
      <p:sp>
        <p:nvSpPr>
          <p:cNvPr id="27" name="Rectangular Callout 26"/>
          <p:cNvSpPr/>
          <p:nvPr/>
        </p:nvSpPr>
        <p:spPr bwMode="auto">
          <a:xfrm>
            <a:off x="6248400" y="2895600"/>
            <a:ext cx="2590800" cy="762000"/>
          </a:xfrm>
          <a:prstGeom prst="wedgeRectCallout">
            <a:avLst>
              <a:gd name="adj1" fmla="val 36881"/>
              <a:gd name="adj2" fmla="val 8144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spAutoFit/>
          </a:bodyPr>
          <a:lstStyle/>
          <a:p>
            <a:pPr lvl="1"/>
            <a:r>
              <a:rPr lang="en-US" sz="2200" dirty="0"/>
              <a:t>In short, it’s extremely brittle</a:t>
            </a:r>
          </a:p>
        </p:txBody>
      </p:sp>
      <p:sp>
        <p:nvSpPr>
          <p:cNvPr id="29" name="TextBox 28"/>
          <p:cNvSpPr txBox="1"/>
          <p:nvPr/>
        </p:nvSpPr>
        <p:spPr>
          <a:xfrm>
            <a:off x="990600" y="5665113"/>
            <a:ext cx="4764020" cy="430887"/>
          </a:xfrm>
          <a:prstGeom prst="rect">
            <a:avLst/>
          </a:prstGeom>
          <a:noFill/>
        </p:spPr>
        <p:txBody>
          <a:bodyPr wrap="none" rtlCol="0">
            <a:spAutoFit/>
          </a:bodyPr>
          <a:lstStyle/>
          <a:p>
            <a:pPr marL="0" lvl="1"/>
            <a:r>
              <a:rPr lang="en-US" sz="2200" dirty="0"/>
              <a:t>What about the intermediate valves?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Possible Changes</a:t>
            </a:r>
          </a:p>
        </p:txBody>
      </p:sp>
      <p:sp>
        <p:nvSpPr>
          <p:cNvPr id="133" name="Content Placeholder 132"/>
          <p:cNvSpPr>
            <a:spLocks noGrp="1"/>
          </p:cNvSpPr>
          <p:nvPr>
            <p:ph idx="1"/>
          </p:nvPr>
        </p:nvSpPr>
        <p:spPr/>
        <p:txBody>
          <a:bodyPr/>
          <a:lstStyle/>
          <a:p>
            <a:r>
              <a:rPr lang="en-US" dirty="0"/>
              <a:t>… we make changes:</a:t>
            </a:r>
          </a:p>
          <a:p>
            <a:pPr lvl="1"/>
            <a:r>
              <a:rPr lang="en-US" dirty="0"/>
              <a:t>Add a valve in the middle of a pipe</a:t>
            </a:r>
          </a:p>
          <a:p>
            <a:pPr lvl="1"/>
            <a:r>
              <a:rPr lang="en-US" dirty="0"/>
              <a:t>Change target of product</a:t>
            </a:r>
          </a:p>
          <a:p>
            <a:pPr lvl="1"/>
            <a:r>
              <a:rPr lang="en-US" dirty="0"/>
              <a:t>Add a new tank</a:t>
            </a:r>
          </a:p>
          <a:p>
            <a:pPr lvl="1"/>
            <a:r>
              <a:rPr lang="en-US" dirty="0"/>
              <a:t>Delete a pump, etc</a:t>
            </a:r>
          </a:p>
          <a:p>
            <a:endParaRPr lang="en-US" dirty="0"/>
          </a:p>
        </p:txBody>
      </p:sp>
      <p:sp>
        <p:nvSpPr>
          <p:cNvPr id="81923" name="Line 4"/>
          <p:cNvSpPr>
            <a:spLocks noChangeShapeType="1"/>
          </p:cNvSpPr>
          <p:nvPr/>
        </p:nvSpPr>
        <p:spPr bwMode="auto">
          <a:xfrm flipV="1">
            <a:off x="4648200" y="3022600"/>
            <a:ext cx="1385888" cy="150971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1924" name="Text Box 5"/>
          <p:cNvSpPr txBox="1">
            <a:spLocks noChangeArrowheads="1"/>
          </p:cNvSpPr>
          <p:nvPr/>
        </p:nvSpPr>
        <p:spPr bwMode="auto">
          <a:xfrm>
            <a:off x="5715000" y="2340263"/>
            <a:ext cx="275113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grpSp>
        <p:nvGrpSpPr>
          <p:cNvPr id="81925" name="Group 6"/>
          <p:cNvGrpSpPr>
            <a:grpSpLocks/>
          </p:cNvGrpSpPr>
          <p:nvPr/>
        </p:nvGrpSpPr>
        <p:grpSpPr bwMode="auto">
          <a:xfrm>
            <a:off x="1635125" y="3403600"/>
            <a:ext cx="6467475" cy="2844800"/>
            <a:chOff x="815" y="1180"/>
            <a:chExt cx="5147" cy="2588"/>
          </a:xfrm>
        </p:grpSpPr>
        <p:sp>
          <p:nvSpPr>
            <p:cNvPr id="81929"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0"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1"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32"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3"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34"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1935"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1936"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1937"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1938"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1939"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1940"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1"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2"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3"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4"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5"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6"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7"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8"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9"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0"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1"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2"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3"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4"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5"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6"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7"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58"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9"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60"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1961"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1962"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1963"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1964"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1965"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6"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7"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8"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9"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0"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1"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2"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3"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4"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5"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6"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7"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8"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9"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80"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81"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82"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1983"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1984"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1985"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1986"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1987"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8"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9"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0"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1"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92"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3"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4" name="Text Box 72"/>
            <p:cNvSpPr txBox="1">
              <a:spLocks noChangeArrowheads="1"/>
            </p:cNvSpPr>
            <p:nvPr/>
          </p:nvSpPr>
          <p:spPr bwMode="auto">
            <a:xfrm>
              <a:off x="1664" y="136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1995" name="Text Box 73"/>
            <p:cNvSpPr txBox="1">
              <a:spLocks noChangeArrowheads="1"/>
            </p:cNvSpPr>
            <p:nvPr/>
          </p:nvSpPr>
          <p:spPr bwMode="auto">
            <a:xfrm>
              <a:off x="1685" y="2161"/>
              <a:ext cx="314" cy="38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1996" name="Text Box 74"/>
            <p:cNvSpPr txBox="1">
              <a:spLocks noChangeArrowheads="1"/>
            </p:cNvSpPr>
            <p:nvPr/>
          </p:nvSpPr>
          <p:spPr bwMode="auto">
            <a:xfrm>
              <a:off x="1663" y="2980"/>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1997" name="Text Box 75"/>
            <p:cNvSpPr txBox="1">
              <a:spLocks noChangeArrowheads="1"/>
            </p:cNvSpPr>
            <p:nvPr/>
          </p:nvSpPr>
          <p:spPr bwMode="auto">
            <a:xfrm>
              <a:off x="2405" y="1192"/>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1998" name="Text Box 76"/>
            <p:cNvSpPr txBox="1">
              <a:spLocks noChangeArrowheads="1"/>
            </p:cNvSpPr>
            <p:nvPr/>
          </p:nvSpPr>
          <p:spPr bwMode="auto">
            <a:xfrm>
              <a:off x="1980" y="190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1999" name="Text Box 77"/>
            <p:cNvSpPr txBox="1">
              <a:spLocks noChangeArrowheads="1"/>
            </p:cNvSpPr>
            <p:nvPr/>
          </p:nvSpPr>
          <p:spPr bwMode="auto">
            <a:xfrm>
              <a:off x="2405" y="204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2000" name="Text Box 78"/>
            <p:cNvSpPr txBox="1">
              <a:spLocks noChangeArrowheads="1"/>
            </p:cNvSpPr>
            <p:nvPr/>
          </p:nvSpPr>
          <p:spPr bwMode="auto">
            <a:xfrm>
              <a:off x="2405" y="292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2001" name="Text Box 79"/>
            <p:cNvSpPr txBox="1">
              <a:spLocks noChangeArrowheads="1"/>
            </p:cNvSpPr>
            <p:nvPr/>
          </p:nvSpPr>
          <p:spPr bwMode="auto">
            <a:xfrm>
              <a:off x="1979" y="2746"/>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2002" name="Text Box 80"/>
            <p:cNvSpPr txBox="1">
              <a:spLocks noChangeArrowheads="1"/>
            </p:cNvSpPr>
            <p:nvPr/>
          </p:nvSpPr>
          <p:spPr bwMode="auto">
            <a:xfrm>
              <a:off x="4161" y="138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2003" name="Text Box 81"/>
            <p:cNvSpPr txBox="1">
              <a:spLocks noChangeArrowheads="1"/>
            </p:cNvSpPr>
            <p:nvPr/>
          </p:nvSpPr>
          <p:spPr bwMode="auto">
            <a:xfrm>
              <a:off x="4161" y="2177"/>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2004" name="Text Box 82"/>
            <p:cNvSpPr txBox="1">
              <a:spLocks noChangeArrowheads="1"/>
            </p:cNvSpPr>
            <p:nvPr/>
          </p:nvSpPr>
          <p:spPr bwMode="auto">
            <a:xfrm>
              <a:off x="4185" y="2870"/>
              <a:ext cx="365" cy="63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2005" name="Text Box 83"/>
            <p:cNvSpPr txBox="1">
              <a:spLocks noChangeArrowheads="1"/>
            </p:cNvSpPr>
            <p:nvPr/>
          </p:nvSpPr>
          <p:spPr bwMode="auto">
            <a:xfrm>
              <a:off x="3816" y="1180"/>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2006" name="Text Box 84"/>
            <p:cNvSpPr txBox="1">
              <a:spLocks noChangeArrowheads="1"/>
            </p:cNvSpPr>
            <p:nvPr/>
          </p:nvSpPr>
          <p:spPr bwMode="auto">
            <a:xfrm>
              <a:off x="3393" y="189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2007" name="Text Box 85"/>
            <p:cNvSpPr txBox="1">
              <a:spLocks noChangeArrowheads="1"/>
            </p:cNvSpPr>
            <p:nvPr/>
          </p:nvSpPr>
          <p:spPr bwMode="auto">
            <a:xfrm>
              <a:off x="3816" y="2032"/>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2008"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2009" name="Text Box 87"/>
            <p:cNvSpPr txBox="1">
              <a:spLocks noChangeArrowheads="1"/>
            </p:cNvSpPr>
            <p:nvPr/>
          </p:nvSpPr>
          <p:spPr bwMode="auto">
            <a:xfrm>
              <a:off x="3766" y="2916"/>
              <a:ext cx="426" cy="38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2010" name="Text Box 88"/>
            <p:cNvSpPr txBox="1">
              <a:spLocks noChangeArrowheads="1"/>
            </p:cNvSpPr>
            <p:nvPr/>
          </p:nvSpPr>
          <p:spPr bwMode="auto">
            <a:xfrm>
              <a:off x="3391" y="2734"/>
              <a:ext cx="415"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2011" name="Text Box 89"/>
            <p:cNvSpPr txBox="1">
              <a:spLocks noChangeArrowheads="1"/>
            </p:cNvSpPr>
            <p:nvPr/>
          </p:nvSpPr>
          <p:spPr bwMode="auto">
            <a:xfrm>
              <a:off x="2816" y="2817"/>
              <a:ext cx="415"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2012" name="Text Box 90"/>
            <p:cNvSpPr txBox="1">
              <a:spLocks noChangeArrowheads="1"/>
            </p:cNvSpPr>
            <p:nvPr/>
          </p:nvSpPr>
          <p:spPr bwMode="auto">
            <a:xfrm>
              <a:off x="5573" y="1276"/>
              <a:ext cx="364" cy="63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2013" name="Text Box 91"/>
            <p:cNvSpPr txBox="1">
              <a:spLocks noChangeArrowheads="1"/>
            </p:cNvSpPr>
            <p:nvPr/>
          </p:nvSpPr>
          <p:spPr bwMode="auto">
            <a:xfrm>
              <a:off x="5548" y="2196"/>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2014" name="Text Box 92"/>
            <p:cNvSpPr txBox="1">
              <a:spLocks noChangeArrowheads="1"/>
            </p:cNvSpPr>
            <p:nvPr/>
          </p:nvSpPr>
          <p:spPr bwMode="auto">
            <a:xfrm>
              <a:off x="5547" y="3013"/>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2015" name="Text Box 93"/>
            <p:cNvSpPr txBox="1">
              <a:spLocks noChangeArrowheads="1"/>
            </p:cNvSpPr>
            <p:nvPr/>
          </p:nvSpPr>
          <p:spPr bwMode="auto">
            <a:xfrm>
              <a:off x="832" y="1338"/>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2016" name="Text Box 94"/>
            <p:cNvSpPr txBox="1">
              <a:spLocks noChangeArrowheads="1"/>
            </p:cNvSpPr>
            <p:nvPr/>
          </p:nvSpPr>
          <p:spPr bwMode="auto">
            <a:xfrm>
              <a:off x="815" y="2220"/>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2017" name="Text Box 95"/>
            <p:cNvSpPr txBox="1">
              <a:spLocks noChangeArrowheads="1"/>
            </p:cNvSpPr>
            <p:nvPr/>
          </p:nvSpPr>
          <p:spPr bwMode="auto">
            <a:xfrm>
              <a:off x="815" y="3072"/>
              <a:ext cx="955"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2018" name="Text Box 96"/>
            <p:cNvSpPr txBox="1">
              <a:spLocks noChangeArrowheads="1"/>
            </p:cNvSpPr>
            <p:nvPr/>
          </p:nvSpPr>
          <p:spPr bwMode="auto">
            <a:xfrm>
              <a:off x="4447" y="3072"/>
              <a:ext cx="991"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2019" name="Text Box 97"/>
            <p:cNvSpPr txBox="1">
              <a:spLocks noChangeArrowheads="1"/>
            </p:cNvSpPr>
            <p:nvPr/>
          </p:nvSpPr>
          <p:spPr bwMode="auto">
            <a:xfrm>
              <a:off x="4448" y="1381"/>
              <a:ext cx="990"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2020" name="Text Box 98"/>
            <p:cNvSpPr txBox="1">
              <a:spLocks noChangeArrowheads="1"/>
            </p:cNvSpPr>
            <p:nvPr/>
          </p:nvSpPr>
          <p:spPr bwMode="auto">
            <a:xfrm>
              <a:off x="4447" y="2216"/>
              <a:ext cx="991"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2021" name="AutoShape 99"/>
            <p:cNvCxnSpPr>
              <a:cxnSpLocks noChangeShapeType="1"/>
              <a:stCxn id="81942"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2022"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2023"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2024"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2025" name="AutoShape 103"/>
            <p:cNvCxnSpPr>
              <a:cxnSpLocks noChangeShapeType="1"/>
              <a:stCxn id="81992" idx="5"/>
            </p:cNvCxnSpPr>
            <p:nvPr/>
          </p:nvCxnSpPr>
          <p:spPr bwMode="auto">
            <a:xfrm>
              <a:off x="3315" y="2802"/>
              <a:ext cx="400" cy="0"/>
            </a:xfrm>
            <a:prstGeom prst="straightConnector1">
              <a:avLst/>
            </a:prstGeom>
            <a:noFill/>
            <a:ln w="76200">
              <a:solidFill>
                <a:srgbClr val="F6BF69"/>
              </a:solidFill>
              <a:round/>
              <a:headEnd/>
              <a:tailEnd/>
            </a:ln>
          </p:spPr>
        </p:cxnSp>
        <p:cxnSp>
          <p:nvCxnSpPr>
            <p:cNvPr id="82026"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2027"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2028"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29"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2030"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2031" name="AutoShape 109"/>
            <p:cNvCxnSpPr>
              <a:cxnSpLocks noChangeShapeType="1"/>
              <a:stCxn id="82045" idx="5"/>
              <a:endCxn id="82018" idx="1"/>
            </p:cNvCxnSpPr>
            <p:nvPr/>
          </p:nvCxnSpPr>
          <p:spPr bwMode="auto">
            <a:xfrm flipH="1">
              <a:off x="4448" y="3407"/>
              <a:ext cx="32" cy="10"/>
            </a:xfrm>
            <a:prstGeom prst="straightConnector1">
              <a:avLst/>
            </a:prstGeom>
            <a:noFill/>
            <a:ln w="9525">
              <a:solidFill>
                <a:srgbClr val="000000"/>
              </a:solidFill>
              <a:round/>
              <a:headEnd/>
              <a:tailEnd/>
            </a:ln>
          </p:spPr>
        </p:cxnSp>
        <p:cxnSp>
          <p:nvCxnSpPr>
            <p:cNvPr id="82032" name="AutoShape 110"/>
            <p:cNvCxnSpPr>
              <a:cxnSpLocks noChangeShapeType="1"/>
              <a:stCxn id="81942"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2033"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4"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5"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2036" name="Group 114"/>
            <p:cNvGrpSpPr>
              <a:grpSpLocks/>
            </p:cNvGrpSpPr>
            <p:nvPr/>
          </p:nvGrpSpPr>
          <p:grpSpPr bwMode="auto">
            <a:xfrm>
              <a:off x="3659" y="3183"/>
              <a:ext cx="265" cy="110"/>
              <a:chOff x="3659" y="3183"/>
              <a:chExt cx="265" cy="110"/>
            </a:xfrm>
          </p:grpSpPr>
          <p:sp>
            <p:nvSpPr>
              <p:cNvPr id="82050"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51"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037"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8"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9"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cxnSp>
          <p:nvCxnSpPr>
            <p:cNvPr id="82040"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2041"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2042"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3"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4"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2045"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6"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7"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8"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9"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grpSp>
      <p:sp>
        <p:nvSpPr>
          <p:cNvPr id="81926" name="AutoShape 130"/>
          <p:cNvSpPr>
            <a:spLocks noChangeAspect="1" noChangeArrowheads="1"/>
          </p:cNvSpPr>
          <p:nvPr/>
        </p:nvSpPr>
        <p:spPr bwMode="auto">
          <a:xfrm rot="2708947">
            <a:off x="4247357" y="4691856"/>
            <a:ext cx="190500" cy="198437"/>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27" name="AutoShape 131"/>
          <p:cNvSpPr>
            <a:spLocks noChangeAspect="1" noChangeArrowheads="1"/>
          </p:cNvSpPr>
          <p:nvPr/>
        </p:nvSpPr>
        <p:spPr bwMode="auto">
          <a:xfrm rot="-8091053">
            <a:off x="3963987" y="4683126"/>
            <a:ext cx="193675" cy="196850"/>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t>Simplistic Solution</a:t>
            </a:r>
          </a:p>
        </p:txBody>
      </p:sp>
      <p:sp>
        <p:nvSpPr>
          <p:cNvPr id="82947" name="Text Box 4"/>
          <p:cNvSpPr txBox="1">
            <a:spLocks noChangeArrowheads="1"/>
          </p:cNvSpPr>
          <p:nvPr/>
        </p:nvSpPr>
        <p:spPr bwMode="auto">
          <a:xfrm>
            <a:off x="609600" y="1295400"/>
            <a:ext cx="7391400" cy="319613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OpenReservedPath(StorageTank,CookingTank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 </a:t>
            </a:r>
            <a:r>
              <a:rPr lang="en-US" b="1" dirty="0" err="1">
                <a:latin typeface="Courier" charset="0"/>
              </a:rPr>
              <a:t>CookingTank.ID</a:t>
            </a:r>
            <a:r>
              <a:rPr lang="en-US" b="1" dirty="0">
                <a:latin typeface="Courier" charset="0"/>
              </a:rPr>
              <a:t> = 3 ) then </a:t>
            </a:r>
            <a:r>
              <a:rPr lang="en-US" b="1" dirty="0" err="1">
                <a:latin typeface="Courier" charset="0"/>
              </a:rPr>
              <a:t>OpenValve</a:t>
            </a:r>
            <a:r>
              <a:rPr lang="en-US" b="1" dirty="0">
                <a:latin typeface="Courier" charset="0"/>
              </a:rPr>
              <a:t>( Middle );</a:t>
            </a:r>
          </a:p>
          <a:p>
            <a:pPr defTabSz="820738"/>
            <a:r>
              <a:rPr lang="en-US" b="1" dirty="0">
                <a:latin typeface="Courier" charset="0"/>
              </a:rPr>
              <a:t>If ( </a:t>
            </a:r>
            <a:r>
              <a:rPr lang="en-US" b="1" dirty="0" err="1">
                <a:latin typeface="Courier" charset="0"/>
              </a:rPr>
              <a:t>StorageTank.ID</a:t>
            </a:r>
            <a:r>
              <a:rPr lang="en-US" b="1" dirty="0">
                <a:latin typeface="Courier" charset="0"/>
              </a:rPr>
              <a:t> = 2 and </a:t>
            </a:r>
            <a:r>
              <a:rPr lang="en-US" b="1" dirty="0" err="1">
                <a:latin typeface="Courier" charset="0"/>
              </a:rPr>
              <a:t>CookingTank.ID</a:t>
            </a:r>
            <a:r>
              <a:rPr lang="en-US" b="1" dirty="0">
                <a:latin typeface="Courier" charset="0"/>
              </a:rPr>
              <a:t> = 2 and</a:t>
            </a:r>
          </a:p>
          <a:p>
            <a:pPr defTabSz="820738"/>
            <a:r>
              <a:rPr lang="en-US" b="1" dirty="0">
                <a:latin typeface="Courier" charset="0"/>
              </a:rPr>
              <a:t>     </a:t>
            </a:r>
            <a:r>
              <a:rPr lang="en-US" b="1" dirty="0" err="1">
                <a:latin typeface="Courier" charset="0"/>
              </a:rPr>
              <a:t>Manifold.ID</a:t>
            </a:r>
            <a:r>
              <a:rPr lang="en-US" b="1" dirty="0">
                <a:latin typeface="Courier" charset="0"/>
              </a:rPr>
              <a:t> = Top)</a:t>
            </a:r>
          </a:p>
          <a:p>
            <a:pPr defTabSz="820738"/>
            <a:r>
              <a:rPr lang="en-US" b="1" dirty="0">
                <a:latin typeface="Courier" charset="0"/>
              </a:rPr>
              <a:t>then </a:t>
            </a:r>
            <a:r>
              <a:rPr lang="en-US" b="1" dirty="0" err="1">
                <a:latin typeface="Courier" charset="0"/>
              </a:rPr>
              <a:t>OpenValve</a:t>
            </a:r>
            <a:r>
              <a:rPr lang="en-US" b="1" dirty="0">
                <a:latin typeface="Courier" charset="0"/>
              </a:rPr>
              <a:t>( </a:t>
            </a:r>
            <a:r>
              <a:rPr lang="en-US" b="1" dirty="0" err="1">
                <a:latin typeface="Courier" charset="0"/>
              </a:rPr>
              <a:t>NewValve</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p>
        </p:txBody>
      </p:sp>
      <p:grpSp>
        <p:nvGrpSpPr>
          <p:cNvPr id="82948" name="Group 139"/>
          <p:cNvGrpSpPr>
            <a:grpSpLocks/>
          </p:cNvGrpSpPr>
          <p:nvPr/>
        </p:nvGrpSpPr>
        <p:grpSpPr bwMode="auto">
          <a:xfrm>
            <a:off x="533400" y="1143000"/>
            <a:ext cx="7467600" cy="4724400"/>
            <a:chOff x="2995811" y="916327"/>
            <a:chExt cx="4338638" cy="5941673"/>
          </a:xfrm>
        </p:grpSpPr>
        <p:sp>
          <p:nvSpPr>
            <p:cNvPr id="83078" name="Line 7"/>
            <p:cNvSpPr>
              <a:spLocks noChangeShapeType="1"/>
            </p:cNvSpPr>
            <p:nvPr/>
          </p:nvSpPr>
          <p:spPr bwMode="auto">
            <a:xfrm>
              <a:off x="2995811" y="923853"/>
              <a:ext cx="4338638"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79" name="Line 8"/>
            <p:cNvSpPr>
              <a:spLocks noChangeShapeType="1"/>
            </p:cNvSpPr>
            <p:nvPr/>
          </p:nvSpPr>
          <p:spPr bwMode="auto">
            <a:xfrm>
              <a:off x="2995811" y="923853"/>
              <a:ext cx="0" cy="555973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0" name="Line 9"/>
            <p:cNvSpPr>
              <a:spLocks noChangeShapeType="1"/>
            </p:cNvSpPr>
            <p:nvPr/>
          </p:nvSpPr>
          <p:spPr bwMode="auto">
            <a:xfrm>
              <a:off x="7315200" y="916327"/>
              <a:ext cx="0" cy="55578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1" name="Freeform 10"/>
            <p:cNvSpPr>
              <a:spLocks/>
            </p:cNvSpPr>
            <p:nvPr/>
          </p:nvSpPr>
          <p:spPr bwMode="auto">
            <a:xfrm>
              <a:off x="2995811" y="6291678"/>
              <a:ext cx="4303990" cy="566322"/>
            </a:xfrm>
            <a:custGeom>
              <a:avLst/>
              <a:gdLst>
                <a:gd name="T0" fmla="*/ 0 w 2236"/>
                <a:gd name="T1" fmla="*/ 2147483647 h 301"/>
                <a:gd name="T2" fmla="*/ 2147483647 w 2236"/>
                <a:gd name="T3" fmla="*/ 2147483647 h 301"/>
                <a:gd name="T4" fmla="*/ 2147483647 w 2236"/>
                <a:gd name="T5" fmla="*/ 2147483647 h 301"/>
                <a:gd name="T6" fmla="*/ 2147483647 w 2236"/>
                <a:gd name="T7" fmla="*/ 2147483647 h 301"/>
                <a:gd name="T8" fmla="*/ 2147483647 w 2236"/>
                <a:gd name="T9" fmla="*/ 2147483647 h 301"/>
                <a:gd name="T10" fmla="*/ 2147483647 w 2236"/>
                <a:gd name="T11" fmla="*/ 2147483647 h 301"/>
                <a:gd name="T12" fmla="*/ 2147483647 w 2236"/>
                <a:gd name="T13" fmla="*/ 2147483647 h 301"/>
                <a:gd name="T14" fmla="*/ 2147483647 w 2236"/>
                <a:gd name="T15" fmla="*/ 2147483647 h 301"/>
                <a:gd name="T16" fmla="*/ 2147483647 w 2236"/>
                <a:gd name="T17" fmla="*/ 2147483647 h 301"/>
                <a:gd name="T18" fmla="*/ 2147483647 w 2236"/>
                <a:gd name="T19" fmla="*/ 2147483647 h 301"/>
                <a:gd name="T20" fmla="*/ 2147483647 w 2236"/>
                <a:gd name="T21" fmla="*/ 2147483647 h 301"/>
                <a:gd name="T22" fmla="*/ 2147483647 w 2236"/>
                <a:gd name="T23" fmla="*/ 2147483647 h 301"/>
                <a:gd name="T24" fmla="*/ 2147483647 w 2236"/>
                <a:gd name="T25" fmla="*/ 2147483647 h 301"/>
                <a:gd name="T26" fmla="*/ 2147483647 w 2236"/>
                <a:gd name="T27" fmla="*/ 2147483647 h 301"/>
                <a:gd name="T28" fmla="*/ 2147483647 w 2236"/>
                <a:gd name="T29" fmla="*/ 2147483647 h 301"/>
                <a:gd name="T30" fmla="*/ 2147483647 w 2236"/>
                <a:gd name="T31" fmla="*/ 2147483647 h 301"/>
                <a:gd name="T32" fmla="*/ 2147483647 w 2236"/>
                <a:gd name="T33" fmla="*/ 2147483647 h 301"/>
                <a:gd name="T34" fmla="*/ 2147483647 w 2236"/>
                <a:gd name="T35" fmla="*/ 2147483647 h 301"/>
                <a:gd name="T36" fmla="*/ 2147483647 w 2236"/>
                <a:gd name="T37" fmla="*/ 2147483647 h 301"/>
                <a:gd name="T38" fmla="*/ 2147483647 w 2236"/>
                <a:gd name="T39" fmla="*/ 2147483647 h 301"/>
                <a:gd name="T40" fmla="*/ 2147483647 w 2236"/>
                <a:gd name="T41" fmla="*/ 2147483647 h 301"/>
                <a:gd name="T42" fmla="*/ 2147483647 w 2236"/>
                <a:gd name="T43" fmla="*/ 2147483647 h 301"/>
                <a:gd name="T44" fmla="*/ 2147483647 w 2236"/>
                <a:gd name="T45" fmla="*/ 2147483647 h 301"/>
                <a:gd name="T46" fmla="*/ 2147483647 w 2236"/>
                <a:gd name="T47" fmla="*/ 2147483647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pSp>
        <p:nvGrpSpPr>
          <p:cNvPr id="82949" name="Group 138"/>
          <p:cNvGrpSpPr>
            <a:grpSpLocks/>
          </p:cNvGrpSpPr>
          <p:nvPr/>
        </p:nvGrpSpPr>
        <p:grpSpPr bwMode="auto">
          <a:xfrm>
            <a:off x="2743200" y="2779424"/>
            <a:ext cx="6561138" cy="3783301"/>
            <a:chOff x="4792663" y="2476212"/>
            <a:chExt cx="6561137" cy="3783301"/>
          </a:xfrm>
        </p:grpSpPr>
        <p:grpSp>
          <p:nvGrpSpPr>
            <p:cNvPr id="82950" name="Group 6"/>
            <p:cNvGrpSpPr>
              <a:grpSpLocks/>
            </p:cNvGrpSpPr>
            <p:nvPr/>
          </p:nvGrpSpPr>
          <p:grpSpPr bwMode="auto">
            <a:xfrm>
              <a:off x="4792663" y="3367848"/>
              <a:ext cx="6211961" cy="2891665"/>
              <a:chOff x="815" y="1040"/>
              <a:chExt cx="5147" cy="2739"/>
            </a:xfrm>
          </p:grpSpPr>
          <p:sp>
            <p:nvSpPr>
              <p:cNvPr id="82955"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6"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7"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58"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9"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60"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2961"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2962"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2963"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2964"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2965"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2966"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7"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8"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9"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0"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1"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2"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3"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4"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5"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6"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7"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8"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9"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0"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1"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2"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3"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4"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5"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86"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2987"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2988"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2989"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2990"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2991"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2"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3"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4"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5"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6"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7"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8"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9"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0"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1"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2"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3"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4"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5"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06"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7"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08"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3009"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3010"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3011"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3012"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3013"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4"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5"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6"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7"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18"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9"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20" name="Text Box 72"/>
              <p:cNvSpPr txBox="1">
                <a:spLocks noChangeArrowheads="1"/>
              </p:cNvSpPr>
              <p:nvPr/>
            </p:nvSpPr>
            <p:spPr bwMode="auto">
              <a:xfrm>
                <a:off x="1664" y="122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3021" name="Text Box 73"/>
              <p:cNvSpPr txBox="1">
                <a:spLocks noChangeArrowheads="1"/>
              </p:cNvSpPr>
              <p:nvPr/>
            </p:nvSpPr>
            <p:spPr bwMode="auto">
              <a:xfrm>
                <a:off x="1685" y="2021"/>
                <a:ext cx="3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3022" name="Text Box 74"/>
              <p:cNvSpPr txBox="1">
                <a:spLocks noChangeArrowheads="1"/>
              </p:cNvSpPr>
              <p:nvPr/>
            </p:nvSpPr>
            <p:spPr bwMode="auto">
              <a:xfrm>
                <a:off x="1663" y="2840"/>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3023" name="Text Box 75"/>
              <p:cNvSpPr txBox="1">
                <a:spLocks noChangeArrowheads="1"/>
              </p:cNvSpPr>
              <p:nvPr/>
            </p:nvSpPr>
            <p:spPr bwMode="auto">
              <a:xfrm>
                <a:off x="2405" y="1052"/>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3024" name="Text Box 76"/>
              <p:cNvSpPr txBox="1">
                <a:spLocks noChangeArrowheads="1"/>
              </p:cNvSpPr>
              <p:nvPr/>
            </p:nvSpPr>
            <p:spPr bwMode="auto">
              <a:xfrm>
                <a:off x="1980" y="176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3025" name="Text Box 77"/>
              <p:cNvSpPr txBox="1">
                <a:spLocks noChangeArrowheads="1"/>
              </p:cNvSpPr>
              <p:nvPr/>
            </p:nvSpPr>
            <p:spPr bwMode="auto">
              <a:xfrm>
                <a:off x="2405" y="190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3026" name="Text Box 78"/>
              <p:cNvSpPr txBox="1">
                <a:spLocks noChangeArrowheads="1"/>
              </p:cNvSpPr>
              <p:nvPr/>
            </p:nvSpPr>
            <p:spPr bwMode="auto">
              <a:xfrm>
                <a:off x="2405" y="278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3027" name="Text Box 79"/>
              <p:cNvSpPr txBox="1">
                <a:spLocks noChangeArrowheads="1"/>
              </p:cNvSpPr>
              <p:nvPr/>
            </p:nvSpPr>
            <p:spPr bwMode="auto">
              <a:xfrm>
                <a:off x="1979" y="2606"/>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3028" name="Text Box 80"/>
              <p:cNvSpPr txBox="1">
                <a:spLocks noChangeArrowheads="1"/>
              </p:cNvSpPr>
              <p:nvPr/>
            </p:nvSpPr>
            <p:spPr bwMode="auto">
              <a:xfrm>
                <a:off x="4161" y="124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3029" name="Text Box 81"/>
              <p:cNvSpPr txBox="1">
                <a:spLocks noChangeArrowheads="1"/>
              </p:cNvSpPr>
              <p:nvPr/>
            </p:nvSpPr>
            <p:spPr bwMode="auto">
              <a:xfrm>
                <a:off x="4161" y="2037"/>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3030" name="Text Box 82"/>
              <p:cNvSpPr txBox="1">
                <a:spLocks noChangeArrowheads="1"/>
              </p:cNvSpPr>
              <p:nvPr/>
            </p:nvSpPr>
            <p:spPr bwMode="auto">
              <a:xfrm>
                <a:off x="4185" y="2855"/>
                <a:ext cx="36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3031" name="Text Box 83"/>
              <p:cNvSpPr txBox="1">
                <a:spLocks noChangeArrowheads="1"/>
              </p:cNvSpPr>
              <p:nvPr/>
            </p:nvSpPr>
            <p:spPr bwMode="auto">
              <a:xfrm>
                <a:off x="3816" y="1040"/>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3032" name="Text Box 84"/>
              <p:cNvSpPr txBox="1">
                <a:spLocks noChangeArrowheads="1"/>
              </p:cNvSpPr>
              <p:nvPr/>
            </p:nvSpPr>
            <p:spPr bwMode="auto">
              <a:xfrm>
                <a:off x="3393" y="175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3033" name="Text Box 85"/>
              <p:cNvSpPr txBox="1">
                <a:spLocks noChangeArrowheads="1"/>
              </p:cNvSpPr>
              <p:nvPr/>
            </p:nvSpPr>
            <p:spPr bwMode="auto">
              <a:xfrm>
                <a:off x="3816" y="1892"/>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3034"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3035" name="Text Box 87"/>
              <p:cNvSpPr txBox="1">
                <a:spLocks noChangeArrowheads="1"/>
              </p:cNvSpPr>
              <p:nvPr/>
            </p:nvSpPr>
            <p:spPr bwMode="auto">
              <a:xfrm>
                <a:off x="3766" y="2776"/>
                <a:ext cx="426"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3036" name="Text Box 88"/>
              <p:cNvSpPr txBox="1">
                <a:spLocks noChangeArrowheads="1"/>
              </p:cNvSpPr>
              <p:nvPr/>
            </p:nvSpPr>
            <p:spPr bwMode="auto">
              <a:xfrm>
                <a:off x="3391" y="2594"/>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3037" name="Text Box 89"/>
              <p:cNvSpPr txBox="1">
                <a:spLocks noChangeArrowheads="1"/>
              </p:cNvSpPr>
              <p:nvPr/>
            </p:nvSpPr>
            <p:spPr bwMode="auto">
              <a:xfrm>
                <a:off x="2816" y="2677"/>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3038" name="Text Box 90"/>
              <p:cNvSpPr txBox="1">
                <a:spLocks noChangeArrowheads="1"/>
              </p:cNvSpPr>
              <p:nvPr/>
            </p:nvSpPr>
            <p:spPr bwMode="auto">
              <a:xfrm>
                <a:off x="5573" y="1261"/>
                <a:ext cx="36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3039" name="Text Box 91"/>
              <p:cNvSpPr txBox="1">
                <a:spLocks noChangeArrowheads="1"/>
              </p:cNvSpPr>
              <p:nvPr/>
            </p:nvSpPr>
            <p:spPr bwMode="auto">
              <a:xfrm>
                <a:off x="5548" y="2056"/>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3040" name="Text Box 92"/>
              <p:cNvSpPr txBox="1">
                <a:spLocks noChangeArrowheads="1"/>
              </p:cNvSpPr>
              <p:nvPr/>
            </p:nvSpPr>
            <p:spPr bwMode="auto">
              <a:xfrm>
                <a:off x="5547" y="2873"/>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3041" name="Text Box 93"/>
              <p:cNvSpPr txBox="1">
                <a:spLocks noChangeArrowheads="1"/>
              </p:cNvSpPr>
              <p:nvPr/>
            </p:nvSpPr>
            <p:spPr bwMode="auto">
              <a:xfrm>
                <a:off x="832" y="1321"/>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3042" name="Text Box 94"/>
              <p:cNvSpPr txBox="1">
                <a:spLocks noChangeArrowheads="1"/>
              </p:cNvSpPr>
              <p:nvPr/>
            </p:nvSpPr>
            <p:spPr bwMode="auto">
              <a:xfrm>
                <a:off x="815" y="2203"/>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3043" name="Text Box 95"/>
              <p:cNvSpPr txBox="1">
                <a:spLocks noChangeArrowheads="1"/>
              </p:cNvSpPr>
              <p:nvPr/>
            </p:nvSpPr>
            <p:spPr bwMode="auto">
              <a:xfrm>
                <a:off x="815" y="3055"/>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3044" name="Text Box 96"/>
              <p:cNvSpPr txBox="1">
                <a:spLocks noChangeArrowheads="1"/>
              </p:cNvSpPr>
              <p:nvPr/>
            </p:nvSpPr>
            <p:spPr bwMode="auto">
              <a:xfrm>
                <a:off x="4447" y="3055"/>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3045" name="Text Box 97"/>
              <p:cNvSpPr txBox="1">
                <a:spLocks noChangeArrowheads="1"/>
              </p:cNvSpPr>
              <p:nvPr/>
            </p:nvSpPr>
            <p:spPr bwMode="auto">
              <a:xfrm>
                <a:off x="4448" y="1364"/>
                <a:ext cx="990"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3046" name="Text Box 98"/>
              <p:cNvSpPr txBox="1">
                <a:spLocks noChangeArrowheads="1"/>
              </p:cNvSpPr>
              <p:nvPr/>
            </p:nvSpPr>
            <p:spPr bwMode="auto">
              <a:xfrm>
                <a:off x="4447" y="2199"/>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3047" name="AutoShape 99"/>
              <p:cNvCxnSpPr>
                <a:cxnSpLocks noChangeShapeType="1"/>
                <a:stCxn id="82968"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3048"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3049"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3050"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3051" name="AutoShape 103"/>
              <p:cNvCxnSpPr>
                <a:cxnSpLocks noChangeShapeType="1"/>
                <a:stCxn id="83018" idx="5"/>
              </p:cNvCxnSpPr>
              <p:nvPr/>
            </p:nvCxnSpPr>
            <p:spPr bwMode="auto">
              <a:xfrm>
                <a:off x="3315" y="2802"/>
                <a:ext cx="400" cy="0"/>
              </a:xfrm>
              <a:prstGeom prst="straightConnector1">
                <a:avLst/>
              </a:prstGeom>
              <a:noFill/>
              <a:ln w="76200">
                <a:solidFill>
                  <a:srgbClr val="F6BF69"/>
                </a:solidFill>
                <a:round/>
                <a:headEnd/>
                <a:tailEnd/>
              </a:ln>
            </p:spPr>
          </p:cxnSp>
          <p:cxnSp>
            <p:nvCxnSpPr>
              <p:cNvPr id="83052"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3053"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3054"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55"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56"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3057" name="AutoShape 109"/>
              <p:cNvCxnSpPr>
                <a:cxnSpLocks noChangeShapeType="1"/>
                <a:stCxn id="83071" idx="5"/>
                <a:endCxn id="83044" idx="1"/>
              </p:cNvCxnSpPr>
              <p:nvPr/>
            </p:nvCxnSpPr>
            <p:spPr bwMode="auto">
              <a:xfrm rot="5400000">
                <a:off x="4459" y="3402"/>
                <a:ext cx="3" cy="28"/>
              </a:xfrm>
              <a:prstGeom prst="straightConnector1">
                <a:avLst/>
              </a:prstGeom>
              <a:noFill/>
              <a:ln w="9525">
                <a:solidFill>
                  <a:srgbClr val="000000"/>
                </a:solidFill>
                <a:round/>
                <a:headEnd/>
                <a:tailEnd/>
              </a:ln>
            </p:spPr>
          </p:cxnSp>
          <p:cxnSp>
            <p:nvCxnSpPr>
              <p:cNvPr id="83058" name="AutoShape 110"/>
              <p:cNvCxnSpPr>
                <a:cxnSpLocks noChangeShapeType="1"/>
                <a:stCxn id="82968"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3059"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0"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1"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3062" name="Group 114"/>
              <p:cNvGrpSpPr>
                <a:grpSpLocks/>
              </p:cNvGrpSpPr>
              <p:nvPr/>
            </p:nvGrpSpPr>
            <p:grpSpPr bwMode="auto">
              <a:xfrm>
                <a:off x="3658" y="3184"/>
                <a:ext cx="266" cy="110"/>
                <a:chOff x="3658" y="3184"/>
                <a:chExt cx="266" cy="110"/>
              </a:xfrm>
            </p:grpSpPr>
            <p:sp>
              <p:nvSpPr>
                <p:cNvPr id="83076"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7"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3063"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4"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5"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3066"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3067"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3068"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69"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70"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71"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2"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3"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4"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5"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951" name="Line 4"/>
            <p:cNvSpPr>
              <a:spLocks noChangeShapeType="1"/>
            </p:cNvSpPr>
            <p:nvPr/>
          </p:nvSpPr>
          <p:spPr bwMode="auto">
            <a:xfrm flipV="1">
              <a:off x="7812865" y="3149725"/>
              <a:ext cx="1331135" cy="144998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2952" name="Text Box 5"/>
            <p:cNvSpPr txBox="1">
              <a:spLocks noChangeArrowheads="1"/>
            </p:cNvSpPr>
            <p:nvPr/>
          </p:nvSpPr>
          <p:spPr bwMode="auto">
            <a:xfrm>
              <a:off x="8711352" y="2476212"/>
              <a:ext cx="264244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sp>
          <p:nvSpPr>
            <p:cNvPr id="82953" name="AutoShape 130"/>
            <p:cNvSpPr>
              <a:spLocks noChangeAspect="1" noChangeArrowheads="1"/>
            </p:cNvSpPr>
            <p:nvPr/>
          </p:nvSpPr>
          <p:spPr bwMode="auto">
            <a:xfrm rot="2708947">
              <a:off x="7853638" y="4694658"/>
              <a:ext cx="182963" cy="190597"/>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4" name="AutoShape 131"/>
            <p:cNvSpPr>
              <a:spLocks noChangeAspect="1" noChangeArrowheads="1"/>
            </p:cNvSpPr>
            <p:nvPr/>
          </p:nvSpPr>
          <p:spPr bwMode="auto">
            <a:xfrm rot="-8091053">
              <a:off x="7581463" y="4686273"/>
              <a:ext cx="186012" cy="189073"/>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2"/>
          <p:cNvGrpSpPr>
            <a:grpSpLocks/>
          </p:cNvGrpSpPr>
          <p:nvPr/>
        </p:nvGrpSpPr>
        <p:grpSpPr bwMode="auto">
          <a:xfrm>
            <a:off x="5257800" y="1530350"/>
            <a:ext cx="6599238" cy="3276600"/>
            <a:chOff x="3336" y="968"/>
            <a:chExt cx="4610" cy="2652"/>
          </a:xfrm>
        </p:grpSpPr>
        <p:sp>
          <p:nvSpPr>
            <p:cNvPr id="84997" name="Freeform 3"/>
            <p:cNvSpPr>
              <a:spLocks/>
            </p:cNvSpPr>
            <p:nvPr/>
          </p:nvSpPr>
          <p:spPr bwMode="auto">
            <a:xfrm>
              <a:off x="4178" y="1059"/>
              <a:ext cx="552" cy="754"/>
            </a:xfrm>
            <a:custGeom>
              <a:avLst/>
              <a:gdLst>
                <a:gd name="T0" fmla="*/ 38 w 689"/>
                <a:gd name="T1" fmla="*/ 39 h 876"/>
                <a:gd name="T2" fmla="*/ 32 w 689"/>
                <a:gd name="T3" fmla="*/ 11 h 876"/>
                <a:gd name="T4" fmla="*/ 27 w 689"/>
                <a:gd name="T5" fmla="*/ 7 h 876"/>
                <a:gd name="T6" fmla="*/ 2 w 689"/>
                <a:gd name="T7" fmla="*/ 20 h 876"/>
                <a:gd name="T8" fmla="*/ 2 w 689"/>
                <a:gd name="T9" fmla="*/ 86 h 876"/>
                <a:gd name="T10" fmla="*/ 21 w 689"/>
                <a:gd name="T11" fmla="*/ 125 h 876"/>
                <a:gd name="T12" fmla="*/ 30 w 689"/>
                <a:gd name="T13" fmla="*/ 122 h 876"/>
                <a:gd name="T14" fmla="*/ 36 w 689"/>
                <a:gd name="T15" fmla="*/ 108 h 876"/>
                <a:gd name="T16" fmla="*/ 37 w 689"/>
                <a:gd name="T17" fmla="*/ 96 h 876"/>
                <a:gd name="T18" fmla="*/ 38 w 689"/>
                <a:gd name="T19" fmla="*/ 53 h 876"/>
                <a:gd name="T20" fmla="*/ 38 w 689"/>
                <a:gd name="T21" fmla="*/ 39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4998" name="Freeform 4"/>
            <p:cNvSpPr>
              <a:spLocks/>
            </p:cNvSpPr>
            <p:nvPr/>
          </p:nvSpPr>
          <p:spPr bwMode="auto">
            <a:xfrm>
              <a:off x="4685" y="1407"/>
              <a:ext cx="1312" cy="1186"/>
            </a:xfrm>
            <a:custGeom>
              <a:avLst/>
              <a:gdLst>
                <a:gd name="T0" fmla="*/ 2 w 1638"/>
                <a:gd name="T1" fmla="*/ 40 h 1376"/>
                <a:gd name="T2" fmla="*/ 11 w 1638"/>
                <a:gd name="T3" fmla="*/ 30 h 1376"/>
                <a:gd name="T4" fmla="*/ 24 w 1638"/>
                <a:gd name="T5" fmla="*/ 8 h 1376"/>
                <a:gd name="T6" fmla="*/ 29 w 1638"/>
                <a:gd name="T7" fmla="*/ 3 h 1376"/>
                <a:gd name="T8" fmla="*/ 34 w 1638"/>
                <a:gd name="T9" fmla="*/ 0 h 1376"/>
                <a:gd name="T10" fmla="*/ 50 w 1638"/>
                <a:gd name="T11" fmla="*/ 3 h 1376"/>
                <a:gd name="T12" fmla="*/ 55 w 1638"/>
                <a:gd name="T13" fmla="*/ 3 h 1376"/>
                <a:gd name="T14" fmla="*/ 69 w 1638"/>
                <a:gd name="T15" fmla="*/ 8 h 1376"/>
                <a:gd name="T16" fmla="*/ 82 w 1638"/>
                <a:gd name="T17" fmla="*/ 29 h 1376"/>
                <a:gd name="T18" fmla="*/ 87 w 1638"/>
                <a:gd name="T19" fmla="*/ 39 h 1376"/>
                <a:gd name="T20" fmla="*/ 89 w 1638"/>
                <a:gd name="T21" fmla="*/ 41 h 1376"/>
                <a:gd name="T22" fmla="*/ 84 w 1638"/>
                <a:gd name="T23" fmla="*/ 66 h 1376"/>
                <a:gd name="T24" fmla="*/ 83 w 1638"/>
                <a:gd name="T25" fmla="*/ 68 h 1376"/>
                <a:gd name="T26" fmla="*/ 74 w 1638"/>
                <a:gd name="T27" fmla="*/ 70 h 1376"/>
                <a:gd name="T28" fmla="*/ 66 w 1638"/>
                <a:gd name="T29" fmla="*/ 71 h 1376"/>
                <a:gd name="T30" fmla="*/ 58 w 1638"/>
                <a:gd name="T31" fmla="*/ 80 h 1376"/>
                <a:gd name="T32" fmla="*/ 53 w 1638"/>
                <a:gd name="T33" fmla="*/ 102 h 1376"/>
                <a:gd name="T34" fmla="*/ 50 w 1638"/>
                <a:gd name="T35" fmla="*/ 168 h 1376"/>
                <a:gd name="T36" fmla="*/ 46 w 1638"/>
                <a:gd name="T37" fmla="*/ 183 h 1376"/>
                <a:gd name="T38" fmla="*/ 30 w 1638"/>
                <a:gd name="T39" fmla="*/ 199 h 1376"/>
                <a:gd name="T40" fmla="*/ 18 w 1638"/>
                <a:gd name="T41" fmla="*/ 197 h 1376"/>
                <a:gd name="T42" fmla="*/ 4 w 1638"/>
                <a:gd name="T43" fmla="*/ 178 h 1376"/>
                <a:gd name="T44" fmla="*/ 2 w 1638"/>
                <a:gd name="T45" fmla="*/ 168 h 1376"/>
                <a:gd name="T46" fmla="*/ 3 w 1638"/>
                <a:gd name="T47" fmla="*/ 140 h 1376"/>
                <a:gd name="T48" fmla="*/ 8 w 1638"/>
                <a:gd name="T49" fmla="*/ 136 h 1376"/>
                <a:gd name="T50" fmla="*/ 19 w 1638"/>
                <a:gd name="T51" fmla="*/ 134 h 1376"/>
                <a:gd name="T52" fmla="*/ 24 w 1638"/>
                <a:gd name="T53" fmla="*/ 127 h 1376"/>
                <a:gd name="T54" fmla="*/ 35 w 1638"/>
                <a:gd name="T55" fmla="*/ 103 h 1376"/>
                <a:gd name="T56" fmla="*/ 34 w 1638"/>
                <a:gd name="T57" fmla="*/ 72 h 1376"/>
                <a:gd name="T58" fmla="*/ 21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4999" name="Freeform 5"/>
            <p:cNvSpPr>
              <a:spLocks/>
            </p:cNvSpPr>
            <p:nvPr/>
          </p:nvSpPr>
          <p:spPr bwMode="auto">
            <a:xfrm>
              <a:off x="4666" y="2227"/>
              <a:ext cx="1315" cy="1349"/>
            </a:xfrm>
            <a:custGeom>
              <a:avLst/>
              <a:gdLst>
                <a:gd name="T0" fmla="*/ 2 w 1644"/>
                <a:gd name="T1" fmla="*/ 145 h 1568"/>
                <a:gd name="T2" fmla="*/ 6 w 1644"/>
                <a:gd name="T3" fmla="*/ 188 h 1568"/>
                <a:gd name="T4" fmla="*/ 18 w 1644"/>
                <a:gd name="T5" fmla="*/ 211 h 1568"/>
                <a:gd name="T6" fmla="*/ 42 w 1644"/>
                <a:gd name="T7" fmla="*/ 221 h 1568"/>
                <a:gd name="T8" fmla="*/ 59 w 1644"/>
                <a:gd name="T9" fmla="*/ 220 h 1568"/>
                <a:gd name="T10" fmla="*/ 66 w 1644"/>
                <a:gd name="T11" fmla="*/ 206 h 1568"/>
                <a:gd name="T12" fmla="*/ 77 w 1644"/>
                <a:gd name="T13" fmla="*/ 173 h 1568"/>
                <a:gd name="T14" fmla="*/ 81 w 1644"/>
                <a:gd name="T15" fmla="*/ 152 h 1568"/>
                <a:gd name="T16" fmla="*/ 83 w 1644"/>
                <a:gd name="T17" fmla="*/ 149 h 1568"/>
                <a:gd name="T18" fmla="*/ 83 w 1644"/>
                <a:gd name="T19" fmla="*/ 110 h 1568"/>
                <a:gd name="T20" fmla="*/ 81 w 1644"/>
                <a:gd name="T21" fmla="*/ 95 h 1568"/>
                <a:gd name="T22" fmla="*/ 81 w 1644"/>
                <a:gd name="T23" fmla="*/ 65 h 1568"/>
                <a:gd name="T24" fmla="*/ 85 w 1644"/>
                <a:gd name="T25" fmla="*/ 52 h 1568"/>
                <a:gd name="T26" fmla="*/ 86 w 1644"/>
                <a:gd name="T27" fmla="*/ 49 h 1568"/>
                <a:gd name="T28" fmla="*/ 89 w 1644"/>
                <a:gd name="T29" fmla="*/ 39 h 1568"/>
                <a:gd name="T30" fmla="*/ 90 w 1644"/>
                <a:gd name="T31" fmla="*/ 34 h 1568"/>
                <a:gd name="T32" fmla="*/ 90 w 1644"/>
                <a:gd name="T33" fmla="*/ 17 h 1568"/>
                <a:gd name="T34" fmla="*/ 88 w 1644"/>
                <a:gd name="T35" fmla="*/ 12 h 1568"/>
                <a:gd name="T36" fmla="*/ 75 w 1644"/>
                <a:gd name="T37" fmla="*/ 0 h 1568"/>
                <a:gd name="T38" fmla="*/ 60 w 1644"/>
                <a:gd name="T39" fmla="*/ 3 h 1568"/>
                <a:gd name="T40" fmla="*/ 56 w 1644"/>
                <a:gd name="T41" fmla="*/ 8 h 1568"/>
                <a:gd name="T42" fmla="*/ 51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0" name="Freeform 6"/>
            <p:cNvSpPr>
              <a:spLocks/>
            </p:cNvSpPr>
            <p:nvPr/>
          </p:nvSpPr>
          <p:spPr bwMode="auto">
            <a:xfrm>
              <a:off x="5890" y="2619"/>
              <a:ext cx="652" cy="682"/>
            </a:xfrm>
            <a:custGeom>
              <a:avLst/>
              <a:gdLst>
                <a:gd name="T0" fmla="*/ 5 w 816"/>
                <a:gd name="T1" fmla="*/ 22 h 792"/>
                <a:gd name="T2" fmla="*/ 19 w 816"/>
                <a:gd name="T3" fmla="*/ 0 h 792"/>
                <a:gd name="T4" fmla="*/ 35 w 816"/>
                <a:gd name="T5" fmla="*/ 3 h 792"/>
                <a:gd name="T6" fmla="*/ 37 w 816"/>
                <a:gd name="T7" fmla="*/ 3 h 792"/>
                <a:gd name="T8" fmla="*/ 43 w 816"/>
                <a:gd name="T9" fmla="*/ 19 h 792"/>
                <a:gd name="T10" fmla="*/ 44 w 816"/>
                <a:gd name="T11" fmla="*/ 29 h 792"/>
                <a:gd name="T12" fmla="*/ 43 w 816"/>
                <a:gd name="T13" fmla="*/ 41 h 792"/>
                <a:gd name="T14" fmla="*/ 39 w 816"/>
                <a:gd name="T15" fmla="*/ 53 h 792"/>
                <a:gd name="T16" fmla="*/ 37 w 816"/>
                <a:gd name="T17" fmla="*/ 65 h 792"/>
                <a:gd name="T18" fmla="*/ 19 w 816"/>
                <a:gd name="T19" fmla="*/ 113 h 792"/>
                <a:gd name="T20" fmla="*/ 14 w 816"/>
                <a:gd name="T21" fmla="*/ 113 h 792"/>
                <a:gd name="T22" fmla="*/ 2 w 816"/>
                <a:gd name="T23" fmla="*/ 87 h 792"/>
                <a:gd name="T24" fmla="*/ 0 w 816"/>
                <a:gd name="T25" fmla="*/ 84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1" name="Rectangle 7"/>
            <p:cNvSpPr>
              <a:spLocks noChangeArrowheads="1"/>
            </p:cNvSpPr>
            <p:nvPr/>
          </p:nvSpPr>
          <p:spPr bwMode="auto">
            <a:xfrm>
              <a:off x="3336" y="1154"/>
              <a:ext cx="699"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2" name="Rectangle 8"/>
            <p:cNvSpPr>
              <a:spLocks noChangeArrowheads="1"/>
            </p:cNvSpPr>
            <p:nvPr/>
          </p:nvSpPr>
          <p:spPr bwMode="auto">
            <a:xfrm>
              <a:off x="6647" y="1154"/>
              <a:ext cx="700"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3" name="Line 9"/>
            <p:cNvSpPr>
              <a:spLocks noChangeShapeType="1"/>
            </p:cNvSpPr>
            <p:nvPr/>
          </p:nvSpPr>
          <p:spPr bwMode="auto">
            <a:xfrm>
              <a:off x="7347" y="1446"/>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04" name="AutoShape 10"/>
            <p:cNvSpPr>
              <a:spLocks noChangeAspect="1" noChangeArrowheads="1"/>
            </p:cNvSpPr>
            <p:nvPr/>
          </p:nvSpPr>
          <p:spPr bwMode="auto">
            <a:xfrm rot="2708947">
              <a:off x="7602" y="1397"/>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5" name="AutoShape 11"/>
            <p:cNvSpPr>
              <a:spLocks noChangeAspect="1" noChangeArrowheads="1"/>
            </p:cNvSpPr>
            <p:nvPr/>
          </p:nvSpPr>
          <p:spPr bwMode="auto">
            <a:xfrm rot="-8091053">
              <a:off x="7460" y="1397"/>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06" name="AutoShape 12"/>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5007" name="AutoShape 13"/>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5008" name="AutoShape 14"/>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5009" name="AutoShape 15"/>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5010" name="AutoShape 16"/>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5011" name="AutoShape 17"/>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5012" name="AutoShape 18"/>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3" name="AutoShape 19"/>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4" name="AutoShape 20"/>
            <p:cNvSpPr>
              <a:spLocks noChangeAspect="1" noChangeArrowheads="1"/>
            </p:cNvSpPr>
            <p:nvPr/>
          </p:nvSpPr>
          <p:spPr bwMode="auto">
            <a:xfrm rot="2708947">
              <a:off x="4204" y="1394"/>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5" name="AutoShape 21"/>
            <p:cNvSpPr>
              <a:spLocks noChangeAspect="1" noChangeArrowheads="1"/>
            </p:cNvSpPr>
            <p:nvPr/>
          </p:nvSpPr>
          <p:spPr bwMode="auto">
            <a:xfrm rot="-8091053">
              <a:off x="4064" y="1363"/>
              <a:ext cx="118"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6" name="AutoShape 22"/>
            <p:cNvSpPr>
              <a:spLocks noChangeAspect="1" noChangeArrowheads="1"/>
            </p:cNvSpPr>
            <p:nvPr/>
          </p:nvSpPr>
          <p:spPr bwMode="auto">
            <a:xfrm rot="2708947">
              <a:off x="4713" y="123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7" name="AutoShape 23"/>
            <p:cNvSpPr>
              <a:spLocks noChangeAspect="1" noChangeArrowheads="1"/>
            </p:cNvSpPr>
            <p:nvPr/>
          </p:nvSpPr>
          <p:spPr bwMode="auto">
            <a:xfrm rot="-8091053">
              <a:off x="4570" y="12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8" name="AutoShape 24"/>
            <p:cNvSpPr>
              <a:spLocks noChangeAspect="1" noChangeArrowheads="1"/>
            </p:cNvSpPr>
            <p:nvPr/>
          </p:nvSpPr>
          <p:spPr bwMode="auto">
            <a:xfrm rot="2708947">
              <a:off x="4701" y="1597"/>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9" name="AutoShape 25"/>
            <p:cNvSpPr>
              <a:spLocks noChangeAspect="1" noChangeArrowheads="1"/>
            </p:cNvSpPr>
            <p:nvPr/>
          </p:nvSpPr>
          <p:spPr bwMode="auto">
            <a:xfrm rot="-8091053">
              <a:off x="4561" y="1562"/>
              <a:ext cx="117"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0" name="AutoShape 26"/>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1" name="AutoShape 27"/>
            <p:cNvSpPr>
              <a:spLocks noChangeAspect="1" noChangeArrowheads="1"/>
            </p:cNvSpPr>
            <p:nvPr/>
          </p:nvSpPr>
          <p:spPr bwMode="auto">
            <a:xfrm rot="-8091053">
              <a:off x="5838" y="1228"/>
              <a:ext cx="96"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2" name="AutoShape 28"/>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3" name="AutoShape 29"/>
            <p:cNvSpPr>
              <a:spLocks noChangeAspect="1" noChangeArrowheads="1"/>
            </p:cNvSpPr>
            <p:nvPr/>
          </p:nvSpPr>
          <p:spPr bwMode="auto">
            <a:xfrm rot="-8091053">
              <a:off x="5838" y="1586"/>
              <a:ext cx="96"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4" name="Line 30"/>
            <p:cNvSpPr>
              <a:spLocks noChangeShapeType="1"/>
            </p:cNvSpPr>
            <p:nvPr/>
          </p:nvSpPr>
          <p:spPr bwMode="auto">
            <a:xfrm>
              <a:off x="5019"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5" name="Arc 31"/>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6" name="Line 32"/>
            <p:cNvSpPr>
              <a:spLocks noChangeShapeType="1"/>
            </p:cNvSpPr>
            <p:nvPr/>
          </p:nvSpPr>
          <p:spPr bwMode="auto">
            <a:xfrm>
              <a:off x="5032" y="172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7" name="Line 33"/>
            <p:cNvSpPr>
              <a:spLocks noChangeShapeType="1"/>
            </p:cNvSpPr>
            <p:nvPr/>
          </p:nvSpPr>
          <p:spPr bwMode="auto">
            <a:xfrm>
              <a:off x="5257" y="1658"/>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8" name="Arc 34"/>
            <p:cNvSpPr>
              <a:spLocks/>
            </p:cNvSpPr>
            <p:nvPr/>
          </p:nvSpPr>
          <p:spPr bwMode="auto">
            <a:xfrm rot="5400000" flipH="1">
              <a:off x="5242" y="1961"/>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9" name="Line 35"/>
            <p:cNvSpPr>
              <a:spLocks noChangeShapeType="1"/>
            </p:cNvSpPr>
            <p:nvPr/>
          </p:nvSpPr>
          <p:spPr bwMode="auto">
            <a:xfrm>
              <a:off x="5270"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30" name="Rectangle 36"/>
            <p:cNvSpPr>
              <a:spLocks noChangeArrowheads="1"/>
            </p:cNvSpPr>
            <p:nvPr/>
          </p:nvSpPr>
          <p:spPr bwMode="auto">
            <a:xfrm>
              <a:off x="3336" y="1894"/>
              <a:ext cx="699"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1" name="Rectangle 37"/>
            <p:cNvSpPr>
              <a:spLocks noChangeArrowheads="1"/>
            </p:cNvSpPr>
            <p:nvPr/>
          </p:nvSpPr>
          <p:spPr bwMode="auto">
            <a:xfrm>
              <a:off x="6647" y="1894"/>
              <a:ext cx="700"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2" name="Line 38"/>
            <p:cNvSpPr>
              <a:spLocks noChangeShapeType="1"/>
            </p:cNvSpPr>
            <p:nvPr/>
          </p:nvSpPr>
          <p:spPr bwMode="auto">
            <a:xfrm>
              <a:off x="7347" y="218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33" name="AutoShape 39"/>
            <p:cNvSpPr>
              <a:spLocks noChangeAspect="1" noChangeArrowheads="1"/>
            </p:cNvSpPr>
            <p:nvPr/>
          </p:nvSpPr>
          <p:spPr bwMode="auto">
            <a:xfrm rot="2708947">
              <a:off x="7602" y="2138"/>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4" name="AutoShape 40"/>
            <p:cNvSpPr>
              <a:spLocks noChangeAspect="1" noChangeArrowheads="1"/>
            </p:cNvSpPr>
            <p:nvPr/>
          </p:nvSpPr>
          <p:spPr bwMode="auto">
            <a:xfrm rot="-8091053">
              <a:off x="7460" y="2138"/>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35" name="AutoShape 41"/>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5036" name="AutoShape 42"/>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5037" name="AutoShape 43"/>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5038" name="AutoShape 44"/>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5039" name="AutoShape 45"/>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5040" name="AutoShape 46"/>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1" name="AutoShape 47"/>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2" name="AutoShape 48"/>
            <p:cNvSpPr>
              <a:spLocks noChangeAspect="1" noChangeArrowheads="1"/>
            </p:cNvSpPr>
            <p:nvPr/>
          </p:nvSpPr>
          <p:spPr bwMode="auto">
            <a:xfrm rot="2708947">
              <a:off x="4219" y="2135"/>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3" name="AutoShape 49"/>
            <p:cNvSpPr>
              <a:spLocks noChangeAspect="1" noChangeArrowheads="1"/>
            </p:cNvSpPr>
            <p:nvPr/>
          </p:nvSpPr>
          <p:spPr bwMode="auto">
            <a:xfrm rot="-8091053">
              <a:off x="4075" y="2137"/>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4" name="AutoShape 50"/>
            <p:cNvSpPr>
              <a:spLocks noChangeAspect="1" noChangeArrowheads="1"/>
            </p:cNvSpPr>
            <p:nvPr/>
          </p:nvSpPr>
          <p:spPr bwMode="auto">
            <a:xfrm rot="2708947">
              <a:off x="4714" y="1974"/>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5" name="AutoShape 51"/>
            <p:cNvSpPr>
              <a:spLocks noChangeAspect="1" noChangeArrowheads="1"/>
            </p:cNvSpPr>
            <p:nvPr/>
          </p:nvSpPr>
          <p:spPr bwMode="auto">
            <a:xfrm rot="-8091053">
              <a:off x="4573" y="1974"/>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6" name="AutoShape 52"/>
            <p:cNvSpPr>
              <a:spLocks noChangeAspect="1" noChangeArrowheads="1"/>
            </p:cNvSpPr>
            <p:nvPr/>
          </p:nvSpPr>
          <p:spPr bwMode="auto">
            <a:xfrm rot="2708947">
              <a:off x="4713" y="233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7" name="AutoShape 53"/>
            <p:cNvSpPr>
              <a:spLocks noChangeAspect="1" noChangeArrowheads="1"/>
            </p:cNvSpPr>
            <p:nvPr/>
          </p:nvSpPr>
          <p:spPr bwMode="auto">
            <a:xfrm rot="-8091053">
              <a:off x="4571" y="23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8" name="AutoShape 54"/>
            <p:cNvSpPr>
              <a:spLocks noChangeAspect="1" noChangeArrowheads="1"/>
            </p:cNvSpPr>
            <p:nvPr/>
          </p:nvSpPr>
          <p:spPr bwMode="auto">
            <a:xfrm rot="2708947">
              <a:off x="5981"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9" name="AutoShape 55"/>
            <p:cNvSpPr>
              <a:spLocks noChangeAspect="1" noChangeArrowheads="1"/>
            </p:cNvSpPr>
            <p:nvPr/>
          </p:nvSpPr>
          <p:spPr bwMode="auto">
            <a:xfrm rot="-8091053">
              <a:off x="5839"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0" name="AutoShape 56"/>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1" name="AutoShape 57"/>
            <p:cNvSpPr>
              <a:spLocks noChangeAspect="1" noChangeArrowheads="1"/>
            </p:cNvSpPr>
            <p:nvPr/>
          </p:nvSpPr>
          <p:spPr bwMode="auto">
            <a:xfrm rot="-8091053">
              <a:off x="5839" y="2330"/>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2" name="Rectangle 58"/>
            <p:cNvSpPr>
              <a:spLocks noChangeArrowheads="1"/>
            </p:cNvSpPr>
            <p:nvPr/>
          </p:nvSpPr>
          <p:spPr bwMode="auto">
            <a:xfrm>
              <a:off x="3336" y="263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3" name="Rectangle 59"/>
            <p:cNvSpPr>
              <a:spLocks noChangeArrowheads="1"/>
            </p:cNvSpPr>
            <p:nvPr/>
          </p:nvSpPr>
          <p:spPr bwMode="auto">
            <a:xfrm>
              <a:off x="6647" y="2634"/>
              <a:ext cx="700"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4" name="Line 60"/>
            <p:cNvSpPr>
              <a:spLocks noChangeShapeType="1"/>
            </p:cNvSpPr>
            <p:nvPr/>
          </p:nvSpPr>
          <p:spPr bwMode="auto">
            <a:xfrm>
              <a:off x="7347" y="292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55" name="AutoShape 61"/>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6" name="AutoShape 62"/>
            <p:cNvSpPr>
              <a:spLocks noChangeAspect="1" noChangeArrowheads="1"/>
            </p:cNvSpPr>
            <p:nvPr/>
          </p:nvSpPr>
          <p:spPr bwMode="auto">
            <a:xfrm rot="-8091053">
              <a:off x="7460" y="2879"/>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57" name="AutoShape 63"/>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5058" name="AutoShape 64"/>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5059" name="AutoShape 65"/>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5060" name="AutoShape 66"/>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5061" name="AutoShape 67"/>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5062" name="AutoShape 68"/>
            <p:cNvSpPr>
              <a:spLocks noChangeAspect="1" noChangeArrowheads="1"/>
            </p:cNvSpPr>
            <p:nvPr/>
          </p:nvSpPr>
          <p:spPr bwMode="auto">
            <a:xfrm rot="2708947">
              <a:off x="4217" y="287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3" name="AutoShape 69"/>
            <p:cNvSpPr>
              <a:spLocks noChangeAspect="1" noChangeArrowheads="1"/>
            </p:cNvSpPr>
            <p:nvPr/>
          </p:nvSpPr>
          <p:spPr bwMode="auto">
            <a:xfrm rot="-8091053">
              <a:off x="4076" y="2876"/>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4" name="AutoShape 70"/>
            <p:cNvSpPr>
              <a:spLocks noChangeAspect="1" noChangeArrowheads="1"/>
            </p:cNvSpPr>
            <p:nvPr/>
          </p:nvSpPr>
          <p:spPr bwMode="auto">
            <a:xfrm rot="2708947">
              <a:off x="4713" y="307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5" name="AutoShape 71"/>
            <p:cNvSpPr>
              <a:spLocks noChangeAspect="1" noChangeArrowheads="1"/>
            </p:cNvSpPr>
            <p:nvPr/>
          </p:nvSpPr>
          <p:spPr bwMode="auto">
            <a:xfrm rot="-8091053">
              <a:off x="4572" y="307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6" name="Line 72"/>
            <p:cNvSpPr>
              <a:spLocks noChangeShapeType="1"/>
            </p:cNvSpPr>
            <p:nvPr/>
          </p:nvSpPr>
          <p:spPr bwMode="auto">
            <a:xfrm>
              <a:off x="5637" y="239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7" name="Arc 73"/>
            <p:cNvSpPr>
              <a:spLocks/>
            </p:cNvSpPr>
            <p:nvPr/>
          </p:nvSpPr>
          <p:spPr bwMode="auto">
            <a:xfrm rot="5400000" flipH="1">
              <a:off x="5621" y="2694"/>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8" name="Line 74"/>
            <p:cNvSpPr>
              <a:spLocks noChangeShapeType="1"/>
            </p:cNvSpPr>
            <p:nvPr/>
          </p:nvSpPr>
          <p:spPr bwMode="auto">
            <a:xfrm>
              <a:off x="5649" y="2843"/>
              <a:ext cx="0" cy="28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9" name="AutoShape 75"/>
            <p:cNvSpPr>
              <a:spLocks noChangeAspect="1" noChangeArrowheads="1"/>
            </p:cNvSpPr>
            <p:nvPr/>
          </p:nvSpPr>
          <p:spPr bwMode="auto">
            <a:xfrm rot="2708947">
              <a:off x="5454" y="2337"/>
              <a:ext cx="117" cy="126"/>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70" name="AutoShape 76"/>
            <p:cNvSpPr>
              <a:spLocks noChangeAspect="1" noChangeArrowheads="1"/>
            </p:cNvSpPr>
            <p:nvPr/>
          </p:nvSpPr>
          <p:spPr bwMode="auto">
            <a:xfrm rot="-8091053">
              <a:off x="5311" y="2304"/>
              <a:ext cx="121"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71" name="Text Box 77"/>
            <p:cNvSpPr txBox="1">
              <a:spLocks noChangeArrowheads="1"/>
            </p:cNvSpPr>
            <p:nvPr/>
          </p:nvSpPr>
          <p:spPr bwMode="auto">
            <a:xfrm>
              <a:off x="4018" y="112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5072" name="Text Box 78"/>
            <p:cNvSpPr txBox="1">
              <a:spLocks noChangeArrowheads="1"/>
            </p:cNvSpPr>
            <p:nvPr/>
          </p:nvSpPr>
          <p:spPr bwMode="auto">
            <a:xfrm>
              <a:off x="4012" y="1819"/>
              <a:ext cx="341" cy="34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5073" name="Text Box 79"/>
            <p:cNvSpPr txBox="1">
              <a:spLocks noChangeArrowheads="1"/>
            </p:cNvSpPr>
            <p:nvPr/>
          </p:nvSpPr>
          <p:spPr bwMode="auto">
            <a:xfrm>
              <a:off x="4017" y="2530"/>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5074" name="Text Box 80"/>
            <p:cNvSpPr txBox="1">
              <a:spLocks noChangeArrowheads="1"/>
            </p:cNvSpPr>
            <p:nvPr/>
          </p:nvSpPr>
          <p:spPr bwMode="auto">
            <a:xfrm>
              <a:off x="4692" y="977"/>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5075" name="Text Box 81"/>
            <p:cNvSpPr txBox="1">
              <a:spLocks noChangeArrowheads="1"/>
            </p:cNvSpPr>
            <p:nvPr/>
          </p:nvSpPr>
          <p:spPr bwMode="auto">
            <a:xfrm>
              <a:off x="4305" y="159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5076" name="Text Box 82"/>
            <p:cNvSpPr txBox="1">
              <a:spLocks noChangeArrowheads="1"/>
            </p:cNvSpPr>
            <p:nvPr/>
          </p:nvSpPr>
          <p:spPr bwMode="auto">
            <a:xfrm>
              <a:off x="4692" y="171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5077" name="Text Box 83"/>
            <p:cNvSpPr txBox="1">
              <a:spLocks noChangeArrowheads="1"/>
            </p:cNvSpPr>
            <p:nvPr/>
          </p:nvSpPr>
          <p:spPr bwMode="auto">
            <a:xfrm>
              <a:off x="4305" y="308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5078" name="Text Box 84"/>
            <p:cNvSpPr txBox="1">
              <a:spLocks noChangeArrowheads="1"/>
            </p:cNvSpPr>
            <p:nvPr/>
          </p:nvSpPr>
          <p:spPr bwMode="auto">
            <a:xfrm>
              <a:off x="4692" y="2484"/>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5079" name="Text Box 85"/>
            <p:cNvSpPr txBox="1">
              <a:spLocks noChangeArrowheads="1"/>
            </p:cNvSpPr>
            <p:nvPr/>
          </p:nvSpPr>
          <p:spPr bwMode="auto">
            <a:xfrm>
              <a:off x="4305" y="2328"/>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5080" name="Text Box 86"/>
            <p:cNvSpPr txBox="1">
              <a:spLocks noChangeArrowheads="1"/>
            </p:cNvSpPr>
            <p:nvPr/>
          </p:nvSpPr>
          <p:spPr bwMode="auto">
            <a:xfrm>
              <a:off x="6287" y="113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5081" name="Text Box 87"/>
            <p:cNvSpPr txBox="1">
              <a:spLocks noChangeArrowheads="1"/>
            </p:cNvSpPr>
            <p:nvPr/>
          </p:nvSpPr>
          <p:spPr bwMode="auto">
            <a:xfrm>
              <a:off x="6287" y="183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5082" name="Text Box 88"/>
            <p:cNvSpPr txBox="1">
              <a:spLocks noChangeArrowheads="1"/>
            </p:cNvSpPr>
            <p:nvPr/>
          </p:nvSpPr>
          <p:spPr bwMode="auto">
            <a:xfrm>
              <a:off x="6312" y="2430"/>
              <a:ext cx="338"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5083" name="Text Box 89"/>
            <p:cNvSpPr txBox="1">
              <a:spLocks noChangeArrowheads="1"/>
            </p:cNvSpPr>
            <p:nvPr/>
          </p:nvSpPr>
          <p:spPr bwMode="auto">
            <a:xfrm>
              <a:off x="5972" y="96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5084" name="Text Box 90"/>
            <p:cNvSpPr txBox="1">
              <a:spLocks noChangeArrowheads="1"/>
            </p:cNvSpPr>
            <p:nvPr/>
          </p:nvSpPr>
          <p:spPr bwMode="auto">
            <a:xfrm>
              <a:off x="5587" y="1585"/>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5085" name="Text Box 91"/>
            <p:cNvSpPr txBox="1">
              <a:spLocks noChangeArrowheads="1"/>
            </p:cNvSpPr>
            <p:nvPr/>
          </p:nvSpPr>
          <p:spPr bwMode="auto">
            <a:xfrm>
              <a:off x="5972" y="171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5086" name="AutoShape 92"/>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5087" name="Text Box 93"/>
            <p:cNvSpPr txBox="1">
              <a:spLocks noChangeArrowheads="1"/>
            </p:cNvSpPr>
            <p:nvPr/>
          </p:nvSpPr>
          <p:spPr bwMode="auto">
            <a:xfrm>
              <a:off x="5867" y="2272"/>
              <a:ext cx="387"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5088" name="Text Box 94"/>
            <p:cNvSpPr txBox="1">
              <a:spLocks noChangeArrowheads="1"/>
            </p:cNvSpPr>
            <p:nvPr/>
          </p:nvSpPr>
          <p:spPr bwMode="auto">
            <a:xfrm>
              <a:off x="5700" y="3277"/>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5089" name="AutoShape 95"/>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5090" name="Text Box 96"/>
            <p:cNvSpPr txBox="1">
              <a:spLocks noChangeArrowheads="1"/>
            </p:cNvSpPr>
            <p:nvPr/>
          </p:nvSpPr>
          <p:spPr bwMode="auto">
            <a:xfrm>
              <a:off x="5586" y="2317"/>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5091" name="Text Box 97"/>
            <p:cNvSpPr txBox="1">
              <a:spLocks noChangeArrowheads="1"/>
            </p:cNvSpPr>
            <p:nvPr/>
          </p:nvSpPr>
          <p:spPr bwMode="auto">
            <a:xfrm>
              <a:off x="5059" y="238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5092" name="Text Box 98"/>
            <p:cNvSpPr txBox="1">
              <a:spLocks noChangeArrowheads="1"/>
            </p:cNvSpPr>
            <p:nvPr/>
          </p:nvSpPr>
          <p:spPr bwMode="auto">
            <a:xfrm>
              <a:off x="7577" y="1044"/>
              <a:ext cx="338" cy="56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5093" name="Text Box 99"/>
            <p:cNvSpPr txBox="1">
              <a:spLocks noChangeArrowheads="1"/>
            </p:cNvSpPr>
            <p:nvPr/>
          </p:nvSpPr>
          <p:spPr bwMode="auto">
            <a:xfrm>
              <a:off x="7550" y="1848"/>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5094" name="Text Box 100"/>
            <p:cNvSpPr txBox="1">
              <a:spLocks noChangeArrowheads="1"/>
            </p:cNvSpPr>
            <p:nvPr/>
          </p:nvSpPr>
          <p:spPr bwMode="auto">
            <a:xfrm>
              <a:off x="7551" y="255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5095" name="Text Box 101"/>
            <p:cNvSpPr txBox="1">
              <a:spLocks noChangeArrowheads="1"/>
            </p:cNvSpPr>
            <p:nvPr/>
          </p:nvSpPr>
          <p:spPr bwMode="auto">
            <a:xfrm>
              <a:off x="3585" y="119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6" name="Text Box 102"/>
            <p:cNvSpPr txBox="1">
              <a:spLocks noChangeArrowheads="1"/>
            </p:cNvSpPr>
            <p:nvPr/>
          </p:nvSpPr>
          <p:spPr bwMode="auto">
            <a:xfrm>
              <a:off x="3572" y="1959"/>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7" name="Text Box 103"/>
            <p:cNvSpPr txBox="1">
              <a:spLocks noChangeArrowheads="1"/>
            </p:cNvSpPr>
            <p:nvPr/>
          </p:nvSpPr>
          <p:spPr bwMode="auto">
            <a:xfrm>
              <a:off x="3572" y="270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8" name="Text Box 104"/>
            <p:cNvSpPr txBox="1">
              <a:spLocks noChangeArrowheads="1"/>
            </p:cNvSpPr>
            <p:nvPr/>
          </p:nvSpPr>
          <p:spPr bwMode="auto">
            <a:xfrm>
              <a:off x="6896" y="2703"/>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9" name="Text Box 105"/>
            <p:cNvSpPr txBox="1">
              <a:spLocks noChangeArrowheads="1"/>
            </p:cNvSpPr>
            <p:nvPr/>
          </p:nvSpPr>
          <p:spPr bwMode="auto">
            <a:xfrm>
              <a:off x="6896" y="122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100" name="Text Box 106"/>
            <p:cNvSpPr txBox="1">
              <a:spLocks noChangeArrowheads="1"/>
            </p:cNvSpPr>
            <p:nvPr/>
          </p:nvSpPr>
          <p:spPr bwMode="auto">
            <a:xfrm>
              <a:off x="6896" y="195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5101" name="AutoShape 107"/>
            <p:cNvCxnSpPr>
              <a:cxnSpLocks noChangeShapeType="1"/>
              <a:stCxn id="85014"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5102" name="AutoShape 108"/>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5103" name="AutoShape 109"/>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5104" name="AutoShape 110"/>
            <p:cNvCxnSpPr>
              <a:cxnSpLocks noChangeShapeType="1"/>
              <a:stCxn id="85046" idx="5"/>
            </p:cNvCxnSpPr>
            <p:nvPr/>
          </p:nvCxnSpPr>
          <p:spPr bwMode="auto">
            <a:xfrm>
              <a:off x="4767" y="2377"/>
              <a:ext cx="598" cy="4"/>
            </a:xfrm>
            <a:prstGeom prst="straightConnector1">
              <a:avLst/>
            </a:prstGeom>
            <a:noFill/>
            <a:ln w="76200">
              <a:solidFill>
                <a:srgbClr val="F6BF69"/>
              </a:solidFill>
              <a:round/>
              <a:headEnd/>
              <a:tailEnd/>
            </a:ln>
          </p:spPr>
        </p:cxnSp>
        <p:cxnSp>
          <p:nvCxnSpPr>
            <p:cNvPr id="85105" name="AutoShape 111"/>
            <p:cNvCxnSpPr>
              <a:cxnSpLocks noChangeShapeType="1"/>
              <a:stCxn id="85069" idx="5"/>
            </p:cNvCxnSpPr>
            <p:nvPr/>
          </p:nvCxnSpPr>
          <p:spPr bwMode="auto">
            <a:xfrm>
              <a:off x="5518" y="2393"/>
              <a:ext cx="365" cy="0"/>
            </a:xfrm>
            <a:prstGeom prst="straightConnector1">
              <a:avLst/>
            </a:prstGeom>
            <a:noFill/>
            <a:ln w="76200">
              <a:solidFill>
                <a:srgbClr val="F6BF69"/>
              </a:solidFill>
              <a:round/>
              <a:headEnd/>
              <a:tailEnd/>
            </a:ln>
          </p:spPr>
        </p:cxnSp>
        <p:cxnSp>
          <p:nvCxnSpPr>
            <p:cNvPr id="85106" name="AutoShape 112"/>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5107" name="AutoShape 113"/>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5108" name="Line 114"/>
            <p:cNvSpPr>
              <a:spLocks noChangeShapeType="1"/>
            </p:cNvSpPr>
            <p:nvPr/>
          </p:nvSpPr>
          <p:spPr bwMode="auto">
            <a:xfrm>
              <a:off x="5287" y="1643"/>
              <a:ext cx="0" cy="74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5109" name="AutoShape 115"/>
            <p:cNvSpPr>
              <a:spLocks noChangeAspect="1" noChangeArrowheads="1"/>
            </p:cNvSpPr>
            <p:nvPr/>
          </p:nvSpPr>
          <p:spPr bwMode="auto">
            <a:xfrm rot="2708947">
              <a:off x="5881" y="3076"/>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0" name="AutoShape 116"/>
            <p:cNvSpPr>
              <a:spLocks noChangeAspect="1" noChangeArrowheads="1"/>
            </p:cNvSpPr>
            <p:nvPr/>
          </p:nvSpPr>
          <p:spPr bwMode="auto">
            <a:xfrm rot="-8091053">
              <a:off x="5741" y="3043"/>
              <a:ext cx="121"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1" name="AutoShape 117"/>
            <p:cNvSpPr>
              <a:spLocks noChangeAspect="1" noChangeArrowheads="1"/>
            </p:cNvSpPr>
            <p:nvPr/>
          </p:nvSpPr>
          <p:spPr bwMode="auto">
            <a:xfrm rot="2708947">
              <a:off x="6486" y="2879"/>
              <a:ext cx="118"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2" name="AutoShape 118"/>
            <p:cNvSpPr>
              <a:spLocks noChangeAspect="1" noChangeArrowheads="1"/>
            </p:cNvSpPr>
            <p:nvPr/>
          </p:nvSpPr>
          <p:spPr bwMode="auto">
            <a:xfrm rot="-8091053">
              <a:off x="6343" y="2846"/>
              <a:ext cx="122"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113" name="AutoShape 119"/>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5114" name="AutoShape 120"/>
            <p:cNvCxnSpPr>
              <a:cxnSpLocks noChangeShapeType="1"/>
              <a:stCxn id="85111" idx="5"/>
              <a:endCxn id="85098" idx="1"/>
            </p:cNvCxnSpPr>
            <p:nvPr/>
          </p:nvCxnSpPr>
          <p:spPr bwMode="auto">
            <a:xfrm flipV="1">
              <a:off x="6549" y="2915"/>
              <a:ext cx="7" cy="20"/>
            </a:xfrm>
            <a:prstGeom prst="straightConnector1">
              <a:avLst/>
            </a:prstGeom>
            <a:noFill/>
            <a:ln w="9525">
              <a:solidFill>
                <a:srgbClr val="000000"/>
              </a:solidFill>
              <a:round/>
              <a:headEnd/>
              <a:tailEnd/>
            </a:ln>
          </p:spPr>
        </p:cxnSp>
        <p:sp>
          <p:nvSpPr>
            <p:cNvPr id="85115" name="Line 121"/>
            <p:cNvSpPr>
              <a:spLocks noChangeShapeType="1"/>
            </p:cNvSpPr>
            <p:nvPr/>
          </p:nvSpPr>
          <p:spPr bwMode="auto">
            <a:xfrm flipV="1">
              <a:off x="6550" y="2908"/>
              <a:ext cx="92"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16" name="AutoShape 122"/>
            <p:cNvCxnSpPr>
              <a:cxnSpLocks noChangeShapeType="1"/>
              <a:stCxn id="85014"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5117" name="Line 123"/>
            <p:cNvSpPr>
              <a:spLocks noChangeShapeType="1"/>
            </p:cNvSpPr>
            <p:nvPr/>
          </p:nvSpPr>
          <p:spPr bwMode="auto">
            <a:xfrm>
              <a:off x="6027" y="2763"/>
              <a:ext cx="30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8" name="Line 124"/>
            <p:cNvSpPr>
              <a:spLocks noChangeShapeType="1"/>
            </p:cNvSpPr>
            <p:nvPr/>
          </p:nvSpPr>
          <p:spPr bwMode="auto">
            <a:xfrm>
              <a:off x="6306" y="2750"/>
              <a:ext cx="0" cy="141"/>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9" name="Line 125"/>
            <p:cNvSpPr>
              <a:spLocks noChangeShapeType="1"/>
            </p:cNvSpPr>
            <p:nvPr/>
          </p:nvSpPr>
          <p:spPr bwMode="auto">
            <a:xfrm flipV="1">
              <a:off x="4042" y="1447"/>
              <a:ext cx="70"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20" name="AutoShape 126"/>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5121" name="Group 127"/>
            <p:cNvGrpSpPr>
              <a:grpSpLocks/>
            </p:cNvGrpSpPr>
            <p:nvPr/>
          </p:nvGrpSpPr>
          <p:grpSpPr bwMode="auto">
            <a:xfrm>
              <a:off x="5838" y="2711"/>
              <a:ext cx="241" cy="96"/>
              <a:chOff x="3659" y="3183"/>
              <a:chExt cx="265" cy="110"/>
            </a:xfrm>
          </p:grpSpPr>
          <p:sp>
            <p:nvSpPr>
              <p:cNvPr id="85124" name="AutoShape 128"/>
              <p:cNvSpPr>
                <a:spLocks noChangeAspect="1" noChangeArrowheads="1"/>
              </p:cNvSpPr>
              <p:nvPr/>
            </p:nvSpPr>
            <p:spPr bwMode="auto">
              <a:xfrm rot="2708947">
                <a:off x="3816" y="3183"/>
                <a:ext cx="106" cy="11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5" name="AutoShape 129"/>
              <p:cNvSpPr>
                <a:spLocks noChangeAspect="1" noChangeArrowheads="1"/>
              </p:cNvSpPr>
              <p:nvPr/>
            </p:nvSpPr>
            <p:spPr bwMode="auto">
              <a:xfrm rot="-8091053">
                <a:off x="3659" y="3185"/>
                <a:ext cx="106"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5122" name="AutoShape 130"/>
            <p:cNvSpPr>
              <a:spLocks noChangeAspect="1" noChangeArrowheads="1"/>
            </p:cNvSpPr>
            <p:nvPr/>
          </p:nvSpPr>
          <p:spPr bwMode="auto">
            <a:xfrm rot="-8091053">
              <a:off x="4569" y="2714"/>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3" name="AutoShape 131"/>
            <p:cNvSpPr>
              <a:spLocks noChangeAspect="1" noChangeArrowheads="1"/>
            </p:cNvSpPr>
            <p:nvPr/>
          </p:nvSpPr>
          <p:spPr bwMode="auto">
            <a:xfrm rot="2708947">
              <a:off x="4713" y="271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4995" name="Rectangle 132"/>
          <p:cNvSpPr>
            <a:spLocks noGrp="1" noChangeArrowheads="1"/>
          </p:cNvSpPr>
          <p:nvPr>
            <p:ph type="title"/>
          </p:nvPr>
        </p:nvSpPr>
        <p:spPr/>
        <p:txBody>
          <a:bodyPr/>
          <a:lstStyle/>
          <a:p>
            <a:r>
              <a:rPr lang="en-US"/>
              <a:t>Invariants</a:t>
            </a:r>
          </a:p>
        </p:txBody>
      </p:sp>
      <p:sp>
        <p:nvSpPr>
          <p:cNvPr id="84996" name="Rectangle 133"/>
          <p:cNvSpPr>
            <a:spLocks noGrp="1" noChangeArrowheads="1"/>
          </p:cNvSpPr>
          <p:nvPr>
            <p:ph type="body" idx="1"/>
          </p:nvPr>
        </p:nvSpPr>
        <p:spPr>
          <a:xfrm>
            <a:off x="609600" y="1295400"/>
            <a:ext cx="5867400" cy="5334000"/>
          </a:xfrm>
        </p:spPr>
        <p:txBody>
          <a:bodyPr/>
          <a:lstStyle/>
          <a:p>
            <a:pPr marL="0" indent="0">
              <a:buFont typeface="Monotype Sorts" charset="2"/>
              <a:buNone/>
            </a:pPr>
            <a:r>
              <a:rPr lang="en-US"/>
              <a:t>Look for the invariants:</a:t>
            </a:r>
          </a:p>
          <a:p>
            <a:pPr lvl="1">
              <a:buSzPct val="125000"/>
              <a:buFont typeface="Wingdings" charset="2"/>
              <a:buChar char="§"/>
            </a:pPr>
            <a:r>
              <a:rPr lang="en-US"/>
              <a:t>The facts of valve, pumps, </a:t>
            </a:r>
            <a:br>
              <a:rPr lang="en-US"/>
            </a:br>
            <a:r>
              <a:rPr lang="en-US"/>
              <a:t>tanks etc.</a:t>
            </a:r>
          </a:p>
          <a:p>
            <a:pPr lvl="1">
              <a:buSzPct val="125000"/>
              <a:buFont typeface="Wingdings" charset="2"/>
              <a:buChar char="§"/>
            </a:pPr>
            <a:r>
              <a:rPr lang="en-US"/>
              <a:t>A closed pipe will always</a:t>
            </a:r>
            <a:br>
              <a:rPr lang="en-US"/>
            </a:br>
            <a:r>
              <a:rPr lang="en-US"/>
              <a:t> contain the same fluid </a:t>
            </a:r>
          </a:p>
          <a:p>
            <a:pPr lvl="1">
              <a:buSzPct val="125000"/>
              <a:buFont typeface="Wingdings" charset="2"/>
              <a:buChar char="§"/>
            </a:pPr>
            <a:r>
              <a:rPr lang="en-US"/>
              <a:t>A pump can move fluid </a:t>
            </a:r>
            <a:br>
              <a:rPr lang="en-US"/>
            </a:br>
            <a:r>
              <a:rPr lang="en-US"/>
              <a:t>from one pipe to another</a:t>
            </a:r>
          </a:p>
          <a:p>
            <a:pPr lvl="1">
              <a:buSzPct val="125000"/>
              <a:buFont typeface="Wingdings" charset="2"/>
              <a:buChar char="§"/>
            </a:pPr>
            <a:r>
              <a:rPr lang="en-US"/>
              <a:t>If a valve is open between </a:t>
            </a:r>
            <a:br>
              <a:rPr lang="en-US"/>
            </a:br>
            <a:r>
              <a:rPr lang="en-US"/>
              <a:t>two pipes, they behave </a:t>
            </a:r>
            <a:br>
              <a:rPr lang="en-US"/>
            </a:br>
            <a:r>
              <a:rPr lang="en-US"/>
              <a:t>like a single pipe</a:t>
            </a:r>
          </a:p>
          <a:p>
            <a:pPr lvl="1">
              <a:buSzPct val="125000"/>
              <a:buFont typeface="Wingdings" charset="2"/>
              <a:buChar char="§"/>
            </a:pPr>
            <a:r>
              <a:rPr lang="en-US"/>
              <a:t>Closure</a:t>
            </a:r>
          </a:p>
          <a:p>
            <a:pPr marL="0" indent="0">
              <a:buFont typeface="Monotype Sorts" charset="2"/>
              <a:buNone/>
            </a:pPr>
            <a:r>
              <a:rPr lang="en-US" i="1"/>
              <a:t>That is, the </a:t>
            </a:r>
            <a:r>
              <a:rPr lang="en-US" i="1" u="sng"/>
              <a:t>physics</a:t>
            </a:r>
            <a:r>
              <a:rPr lang="en-US" i="1"/>
              <a:t> of fluids.</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4294967295"/>
          </p:nvPr>
        </p:nvSpPr>
        <p:spPr bwMode="auto">
          <a:xfrm>
            <a:off x="8077200" y="6400800"/>
            <a:ext cx="838200" cy="457200"/>
          </a:xfrm>
          <a:noFill/>
          <a:ln>
            <a:miter lim="800000"/>
            <a:headEnd/>
            <a:tailEnd/>
          </a:ln>
        </p:spPr>
        <p:txBody>
          <a:bodyPr wrap="square" numCol="1" anchorCtr="0" compatLnSpc="1">
            <a:prstTxWarp prst="textNoShape">
              <a:avLst/>
            </a:prstTxWarp>
          </a:bodyPr>
          <a:lstStyle/>
          <a:p>
            <a:fld id="{8B4F2055-1674-3D4C-9DB3-9A1922370C6F}" type="slidenum">
              <a:rPr lang="en-US" smtClean="0"/>
              <a:pPr/>
              <a:t>105</a:t>
            </a:fld>
            <a:endParaRPr lang="en-US"/>
          </a:p>
        </p:txBody>
      </p:sp>
      <p:sp>
        <p:nvSpPr>
          <p:cNvPr id="86019" name="Freeform 48"/>
          <p:cNvSpPr>
            <a:spLocks/>
          </p:cNvSpPr>
          <p:nvPr/>
        </p:nvSpPr>
        <p:spPr bwMode="auto">
          <a:xfrm>
            <a:off x="2057400" y="1752600"/>
            <a:ext cx="5029200" cy="457200"/>
          </a:xfrm>
          <a:custGeom>
            <a:avLst/>
            <a:gdLst>
              <a:gd name="T0" fmla="*/ 0 w 3168"/>
              <a:gd name="T1" fmla="*/ 2147483647 h 144"/>
              <a:gd name="T2" fmla="*/ 0 w 3168"/>
              <a:gd name="T3" fmla="*/ 0 h 144"/>
              <a:gd name="T4" fmla="*/ 2147483647 w 3168"/>
              <a:gd name="T5" fmla="*/ 0 h 144"/>
              <a:gd name="T6" fmla="*/ 2147483647 w 3168"/>
              <a:gd name="T7" fmla="*/ 2147483647 h 144"/>
              <a:gd name="T8" fmla="*/ 0 w 3168"/>
              <a:gd name="T9" fmla="*/ 2147483647 h 144"/>
              <a:gd name="T10" fmla="*/ 0 60000 65536"/>
              <a:gd name="T11" fmla="*/ 0 60000 65536"/>
              <a:gd name="T12" fmla="*/ 0 60000 65536"/>
              <a:gd name="T13" fmla="*/ 0 60000 65536"/>
              <a:gd name="T14" fmla="*/ 0 60000 65536"/>
              <a:gd name="T15" fmla="*/ 0 w 3168"/>
              <a:gd name="T16" fmla="*/ 0 h 144"/>
              <a:gd name="T17" fmla="*/ 3168 w 3168"/>
              <a:gd name="T18" fmla="*/ 144 h 144"/>
            </a:gdLst>
            <a:ahLst/>
            <a:cxnLst>
              <a:cxn ang="T10">
                <a:pos x="T0" y="T1"/>
              </a:cxn>
              <a:cxn ang="T11">
                <a:pos x="T2" y="T3"/>
              </a:cxn>
              <a:cxn ang="T12">
                <a:pos x="T4" y="T5"/>
              </a:cxn>
              <a:cxn ang="T13">
                <a:pos x="T6" y="T7"/>
              </a:cxn>
              <a:cxn ang="T14">
                <a:pos x="T8" y="T9"/>
              </a:cxn>
            </a:cxnLst>
            <a:rect l="T15" t="T16" r="T17" b="T18"/>
            <a:pathLst>
              <a:path w="3168" h="144">
                <a:moveTo>
                  <a:pt x="0" y="144"/>
                </a:moveTo>
                <a:lnTo>
                  <a:pt x="0" y="0"/>
                </a:lnTo>
                <a:lnTo>
                  <a:pt x="3168" y="0"/>
                </a:lnTo>
                <a:lnTo>
                  <a:pt x="3168" y="144"/>
                </a:lnTo>
                <a:lnTo>
                  <a:pt x="0" y="144"/>
                </a:lnTo>
                <a:close/>
              </a:path>
            </a:pathLst>
          </a:custGeom>
          <a:solidFill>
            <a:schemeClr val="bg1"/>
          </a:solidFill>
          <a:ln w="28575">
            <a:solidFill>
              <a:schemeClr val="tx1"/>
            </a:solidFill>
            <a:round/>
            <a:headEnd/>
            <a:tailEnd/>
          </a:ln>
        </p:spPr>
        <p:txBody>
          <a:bodyPr>
            <a:prstTxWarp prst="textNoShape">
              <a:avLst/>
            </a:prstTxWarp>
          </a:bodyPr>
          <a:lstStyle/>
          <a:p>
            <a:endParaRPr lang="en-US"/>
          </a:p>
        </p:txBody>
      </p:sp>
      <p:sp>
        <p:nvSpPr>
          <p:cNvPr id="86020" name="Rectangle 2"/>
          <p:cNvSpPr>
            <a:spLocks noGrp="1" noChangeArrowheads="1"/>
          </p:cNvSpPr>
          <p:nvPr>
            <p:ph type="title"/>
          </p:nvPr>
        </p:nvSpPr>
        <p:spPr/>
        <p:txBody>
          <a:bodyPr/>
          <a:lstStyle/>
          <a:p>
            <a:r>
              <a:rPr lang="en-US"/>
              <a:t>The Abstractions</a:t>
            </a:r>
          </a:p>
        </p:txBody>
      </p:sp>
      <p:sp>
        <p:nvSpPr>
          <p:cNvPr id="86021" name="Oval 3"/>
          <p:cNvSpPr>
            <a:spLocks noChangeArrowheads="1"/>
          </p:cNvSpPr>
          <p:nvPr/>
        </p:nvSpPr>
        <p:spPr bwMode="auto">
          <a:xfrm>
            <a:off x="2632075" y="5014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cxnSp>
        <p:nvCxnSpPr>
          <p:cNvPr id="86022" name="AutoShape 13"/>
          <p:cNvCxnSpPr>
            <a:cxnSpLocks noChangeAspect="1" noChangeShapeType="1"/>
          </p:cNvCxnSpPr>
          <p:nvPr/>
        </p:nvCxnSpPr>
        <p:spPr bwMode="auto">
          <a:xfrm>
            <a:off x="5334000" y="3733800"/>
            <a:ext cx="1849438" cy="0"/>
          </a:xfrm>
          <a:prstGeom prst="straightConnector1">
            <a:avLst/>
          </a:prstGeom>
          <a:noFill/>
          <a:ln w="28575">
            <a:solidFill>
              <a:srgbClr val="000000"/>
            </a:solidFill>
            <a:round/>
            <a:headEnd/>
            <a:tailEnd/>
          </a:ln>
        </p:spPr>
      </p:cxnSp>
      <p:cxnSp>
        <p:nvCxnSpPr>
          <p:cNvPr id="86023" name="AutoShape 15"/>
          <p:cNvCxnSpPr>
            <a:cxnSpLocks noChangeShapeType="1"/>
            <a:endCxn id="86059" idx="1"/>
          </p:cNvCxnSpPr>
          <p:nvPr/>
        </p:nvCxnSpPr>
        <p:spPr bwMode="auto">
          <a:xfrm>
            <a:off x="5389563" y="5154613"/>
            <a:ext cx="920750" cy="0"/>
          </a:xfrm>
          <a:prstGeom prst="straightConnector1">
            <a:avLst/>
          </a:prstGeom>
          <a:noFill/>
          <a:ln w="28575">
            <a:solidFill>
              <a:schemeClr val="tx1"/>
            </a:solidFill>
            <a:round/>
            <a:headEnd/>
            <a:tailEnd/>
          </a:ln>
        </p:spPr>
      </p:cxnSp>
      <p:sp>
        <p:nvSpPr>
          <p:cNvPr id="86024" name="Line 16"/>
          <p:cNvSpPr>
            <a:spLocks noChangeShapeType="1"/>
          </p:cNvSpPr>
          <p:nvPr/>
        </p:nvSpPr>
        <p:spPr bwMode="auto">
          <a:xfrm>
            <a:off x="2862263" y="24495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5" name="Line 17"/>
          <p:cNvSpPr>
            <a:spLocks noChangeShapeType="1"/>
          </p:cNvSpPr>
          <p:nvPr/>
        </p:nvSpPr>
        <p:spPr bwMode="auto">
          <a:xfrm>
            <a:off x="2862263" y="49641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6" name="Line 18"/>
          <p:cNvSpPr>
            <a:spLocks noChangeShapeType="1"/>
          </p:cNvSpPr>
          <p:nvPr/>
        </p:nvSpPr>
        <p:spPr bwMode="auto">
          <a:xfrm>
            <a:off x="3035300" y="2449513"/>
            <a:ext cx="0" cy="251460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6027" name="Line 19"/>
          <p:cNvSpPr>
            <a:spLocks noChangeShapeType="1"/>
          </p:cNvSpPr>
          <p:nvPr/>
        </p:nvSpPr>
        <p:spPr bwMode="auto">
          <a:xfrm flipV="1">
            <a:off x="2516188" y="3732213"/>
            <a:ext cx="519112" cy="0"/>
          </a:xfrm>
          <a:prstGeom prst="line">
            <a:avLst/>
          </a:prstGeom>
          <a:noFill/>
          <a:ln w="28575">
            <a:solidFill>
              <a:srgbClr val="000000"/>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28" name="AutoShape 21"/>
          <p:cNvCxnSpPr>
            <a:cxnSpLocks noChangeShapeType="1"/>
          </p:cNvCxnSpPr>
          <p:nvPr/>
        </p:nvCxnSpPr>
        <p:spPr bwMode="auto">
          <a:xfrm>
            <a:off x="5334000" y="2209800"/>
            <a:ext cx="1023938" cy="0"/>
          </a:xfrm>
          <a:prstGeom prst="straightConnector1">
            <a:avLst/>
          </a:prstGeom>
          <a:noFill/>
          <a:ln w="28575">
            <a:solidFill>
              <a:srgbClr val="000000"/>
            </a:solidFill>
            <a:round/>
            <a:headEnd/>
            <a:tailEnd/>
          </a:ln>
        </p:spPr>
      </p:cxnSp>
      <p:cxnSp>
        <p:nvCxnSpPr>
          <p:cNvPr id="86029" name="AutoShape 22"/>
          <p:cNvCxnSpPr>
            <a:cxnSpLocks noChangeShapeType="1"/>
          </p:cNvCxnSpPr>
          <p:nvPr/>
        </p:nvCxnSpPr>
        <p:spPr bwMode="auto">
          <a:xfrm>
            <a:off x="4572000" y="2593975"/>
            <a:ext cx="0" cy="835025"/>
          </a:xfrm>
          <a:prstGeom prst="straightConnector1">
            <a:avLst/>
          </a:prstGeom>
          <a:noFill/>
          <a:ln w="28575">
            <a:solidFill>
              <a:srgbClr val="000000"/>
            </a:solidFill>
            <a:round/>
            <a:headEnd/>
            <a:tailEnd/>
          </a:ln>
        </p:spPr>
      </p:cxnSp>
      <p:sp>
        <p:nvSpPr>
          <p:cNvPr id="86030" name="Line 26"/>
          <p:cNvSpPr>
            <a:spLocks noChangeShapeType="1"/>
          </p:cNvSpPr>
          <p:nvPr/>
        </p:nvSpPr>
        <p:spPr bwMode="auto">
          <a:xfrm flipV="1">
            <a:off x="3035300" y="5153025"/>
            <a:ext cx="779463"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31" name="AutoShape 27"/>
          <p:cNvCxnSpPr>
            <a:cxnSpLocks noChangeShapeType="1"/>
          </p:cNvCxnSpPr>
          <p:nvPr/>
        </p:nvCxnSpPr>
        <p:spPr bwMode="auto">
          <a:xfrm>
            <a:off x="2836863" y="2362200"/>
            <a:ext cx="896937" cy="1627188"/>
          </a:xfrm>
          <a:prstGeom prst="bentConnector3">
            <a:avLst>
              <a:gd name="adj1" fmla="val 50000"/>
            </a:avLst>
          </a:prstGeom>
          <a:noFill/>
          <a:ln w="28575">
            <a:solidFill>
              <a:srgbClr val="000000"/>
            </a:solidFill>
            <a:miter lim="800000"/>
            <a:headEnd/>
            <a:tailEnd/>
          </a:ln>
        </p:spPr>
      </p:cxnSp>
      <p:sp>
        <p:nvSpPr>
          <p:cNvPr id="86032" name="Text Box 29"/>
          <p:cNvSpPr txBox="1">
            <a:spLocks noChangeArrowheads="1"/>
          </p:cNvSpPr>
          <p:nvPr/>
        </p:nvSpPr>
        <p:spPr bwMode="auto">
          <a:xfrm>
            <a:off x="4494213" y="303847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3" name="Text Box 30"/>
          <p:cNvSpPr txBox="1">
            <a:spLocks noChangeArrowheads="1"/>
          </p:cNvSpPr>
          <p:nvPr/>
        </p:nvSpPr>
        <p:spPr bwMode="auto">
          <a:xfrm>
            <a:off x="544671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4" name="Text Box 31"/>
          <p:cNvSpPr txBox="1">
            <a:spLocks noChangeArrowheads="1"/>
          </p:cNvSpPr>
          <p:nvPr/>
        </p:nvSpPr>
        <p:spPr bwMode="auto">
          <a:xfrm>
            <a:off x="602456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5" name="Text Box 32"/>
          <p:cNvSpPr txBox="1">
            <a:spLocks noChangeArrowheads="1"/>
          </p:cNvSpPr>
          <p:nvPr/>
        </p:nvSpPr>
        <p:spPr bwMode="auto">
          <a:xfrm>
            <a:off x="3427413" y="33909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6" name="Text Box 33"/>
          <p:cNvSpPr txBox="1">
            <a:spLocks noChangeArrowheads="1"/>
          </p:cNvSpPr>
          <p:nvPr/>
        </p:nvSpPr>
        <p:spPr bwMode="auto">
          <a:xfrm>
            <a:off x="7183438" y="16383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7" name="Text Box 34"/>
          <p:cNvSpPr txBox="1">
            <a:spLocks noChangeArrowheads="1"/>
          </p:cNvSpPr>
          <p:nvPr/>
        </p:nvSpPr>
        <p:spPr bwMode="auto">
          <a:xfrm>
            <a:off x="1295400" y="1585913"/>
            <a:ext cx="8382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8" name="Text Box 35"/>
          <p:cNvSpPr txBox="1">
            <a:spLocks noChangeArrowheads="1"/>
          </p:cNvSpPr>
          <p:nvPr/>
        </p:nvSpPr>
        <p:spPr bwMode="auto">
          <a:xfrm>
            <a:off x="3352800" y="1828800"/>
            <a:ext cx="327025"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dirty="0">
                <a:latin typeface="Helvetica-Narrow" pitchFamily="34" charset="0"/>
              </a:rPr>
              <a:t>*</a:t>
            </a:r>
            <a:endParaRPr lang="en-US" dirty="0">
              <a:latin typeface="Times Roman" charset="0"/>
            </a:endParaRPr>
          </a:p>
        </p:txBody>
      </p:sp>
      <p:sp>
        <p:nvSpPr>
          <p:cNvPr id="86039" name="Text Box 36"/>
          <p:cNvSpPr txBox="1">
            <a:spLocks noChangeArrowheads="1"/>
          </p:cNvSpPr>
          <p:nvPr/>
        </p:nvSpPr>
        <p:spPr bwMode="auto">
          <a:xfrm>
            <a:off x="7162800" y="1447800"/>
            <a:ext cx="1143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0" name="Text Box 37"/>
          <p:cNvSpPr txBox="1">
            <a:spLocks noChangeArrowheads="1"/>
          </p:cNvSpPr>
          <p:nvPr/>
        </p:nvSpPr>
        <p:spPr bwMode="auto">
          <a:xfrm>
            <a:off x="2514600" y="1828800"/>
            <a:ext cx="9906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1" name="Text Box 38"/>
          <p:cNvSpPr txBox="1">
            <a:spLocks noChangeArrowheads="1"/>
          </p:cNvSpPr>
          <p:nvPr/>
        </p:nvSpPr>
        <p:spPr bwMode="auto">
          <a:xfrm>
            <a:off x="2133600" y="2547938"/>
            <a:ext cx="9144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2" name="Text Box 39"/>
          <p:cNvSpPr txBox="1">
            <a:spLocks noChangeArrowheads="1"/>
          </p:cNvSpPr>
          <p:nvPr/>
        </p:nvSpPr>
        <p:spPr bwMode="auto">
          <a:xfrm>
            <a:off x="1752600" y="4446588"/>
            <a:ext cx="12827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3" name="Text Box 41"/>
          <p:cNvSpPr txBox="1">
            <a:spLocks noChangeArrowheads="1"/>
          </p:cNvSpPr>
          <p:nvPr/>
        </p:nvSpPr>
        <p:spPr bwMode="auto">
          <a:xfrm>
            <a:off x="6013450" y="194945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4" name="Text Box 42"/>
          <p:cNvSpPr txBox="1">
            <a:spLocks noChangeArrowheads="1"/>
          </p:cNvSpPr>
          <p:nvPr/>
        </p:nvSpPr>
        <p:spPr bwMode="auto">
          <a:xfrm>
            <a:off x="5372100" y="1966913"/>
            <a:ext cx="311150" cy="42227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5" name="Text Box 43"/>
          <p:cNvSpPr txBox="1">
            <a:spLocks noChangeArrowheads="1"/>
          </p:cNvSpPr>
          <p:nvPr/>
        </p:nvSpPr>
        <p:spPr bwMode="auto">
          <a:xfrm>
            <a:off x="2743200" y="4800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6" name="Text Box 44"/>
          <p:cNvSpPr txBox="1">
            <a:spLocks noChangeArrowheads="1"/>
          </p:cNvSpPr>
          <p:nvPr/>
        </p:nvSpPr>
        <p:spPr bwMode="auto">
          <a:xfrm>
            <a:off x="2971800" y="5318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7" name="Line 45"/>
          <p:cNvSpPr>
            <a:spLocks noChangeShapeType="1"/>
          </p:cNvSpPr>
          <p:nvPr/>
        </p:nvSpPr>
        <p:spPr bwMode="auto">
          <a:xfrm>
            <a:off x="6535738" y="2636838"/>
            <a:ext cx="169862" cy="1096962"/>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8" name="Line 46"/>
          <p:cNvSpPr>
            <a:spLocks noChangeShapeType="1"/>
          </p:cNvSpPr>
          <p:nvPr/>
        </p:nvSpPr>
        <p:spPr bwMode="auto">
          <a:xfrm flipH="1">
            <a:off x="6450013" y="3733800"/>
            <a:ext cx="255587" cy="1231900"/>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9" name="Line 49"/>
          <p:cNvSpPr>
            <a:spLocks noChangeShapeType="1"/>
          </p:cNvSpPr>
          <p:nvPr/>
        </p:nvSpPr>
        <p:spPr bwMode="auto">
          <a:xfrm>
            <a:off x="2819400" y="2209800"/>
            <a:ext cx="9144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86050" name="Rectangle 4"/>
          <p:cNvSpPr>
            <a:spLocks noChangeAspect="1" noChangeArrowheads="1"/>
          </p:cNvSpPr>
          <p:nvPr/>
        </p:nvSpPr>
        <p:spPr bwMode="auto">
          <a:xfrm>
            <a:off x="1189038"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a:latin typeface="Helvetica-Narrow" pitchFamily="34" charset="0"/>
              </a:rPr>
              <a:t>Pipe Path</a:t>
            </a:r>
          </a:p>
        </p:txBody>
      </p:sp>
      <p:sp>
        <p:nvSpPr>
          <p:cNvPr id="86051" name="Rectangle 7"/>
          <p:cNvSpPr>
            <a:spLocks noChangeAspect="1" noChangeArrowheads="1"/>
          </p:cNvSpPr>
          <p:nvPr/>
        </p:nvSpPr>
        <p:spPr bwMode="auto">
          <a:xfrm>
            <a:off x="3698875" y="1955800"/>
            <a:ext cx="1674813"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Tank</a:t>
            </a:r>
          </a:p>
        </p:txBody>
      </p:sp>
      <p:sp>
        <p:nvSpPr>
          <p:cNvPr id="86052" name="Rectangle 8"/>
          <p:cNvSpPr>
            <a:spLocks noChangeAspect="1" noChangeArrowheads="1"/>
          </p:cNvSpPr>
          <p:nvPr/>
        </p:nvSpPr>
        <p:spPr bwMode="auto">
          <a:xfrm>
            <a:off x="6324600"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Inlet Valve</a:t>
            </a:r>
          </a:p>
        </p:txBody>
      </p:sp>
      <p:sp>
        <p:nvSpPr>
          <p:cNvPr id="86053" name="Text Box 40"/>
          <p:cNvSpPr txBox="1">
            <a:spLocks noChangeArrowheads="1"/>
          </p:cNvSpPr>
          <p:nvPr/>
        </p:nvSpPr>
        <p:spPr bwMode="auto">
          <a:xfrm>
            <a:off x="4572000" y="2574925"/>
            <a:ext cx="8382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54" name="Rectangle 5"/>
          <p:cNvSpPr>
            <a:spLocks noChangeAspect="1" noChangeArrowheads="1"/>
          </p:cNvSpPr>
          <p:nvPr/>
        </p:nvSpPr>
        <p:spPr bwMode="auto">
          <a:xfrm>
            <a:off x="7075488" y="3392488"/>
            <a:ext cx="1154112"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Valve</a:t>
            </a:r>
          </a:p>
        </p:txBody>
      </p:sp>
      <p:sp>
        <p:nvSpPr>
          <p:cNvPr id="86055" name="Rectangle 6"/>
          <p:cNvSpPr>
            <a:spLocks noChangeArrowheads="1"/>
          </p:cNvSpPr>
          <p:nvPr/>
        </p:nvSpPr>
        <p:spPr bwMode="auto">
          <a:xfrm>
            <a:off x="900113" y="3392488"/>
            <a:ext cx="1616075"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in Path</a:t>
            </a:r>
          </a:p>
        </p:txBody>
      </p:sp>
      <p:sp>
        <p:nvSpPr>
          <p:cNvPr id="86056" name="Rectangle 12"/>
          <p:cNvSpPr>
            <a:spLocks noChangeAspect="1" noChangeArrowheads="1"/>
          </p:cNvSpPr>
          <p:nvPr/>
        </p:nvSpPr>
        <p:spPr bwMode="auto">
          <a:xfrm>
            <a:off x="3698875" y="3392488"/>
            <a:ext cx="1674813"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Outlet Valve</a:t>
            </a:r>
          </a:p>
        </p:txBody>
      </p:sp>
      <p:sp>
        <p:nvSpPr>
          <p:cNvPr id="86057" name="Rectangle 9"/>
          <p:cNvSpPr>
            <a:spLocks noChangeAspect="1" noChangeArrowheads="1"/>
          </p:cNvSpPr>
          <p:nvPr/>
        </p:nvSpPr>
        <p:spPr bwMode="auto">
          <a:xfrm>
            <a:off x="1189038"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6058" name="Rectangle 10"/>
          <p:cNvSpPr>
            <a:spLocks noChangeAspect="1" noChangeArrowheads="1"/>
          </p:cNvSpPr>
          <p:nvPr/>
        </p:nvSpPr>
        <p:spPr bwMode="auto">
          <a:xfrm>
            <a:off x="3814763"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
        <p:nvSpPr>
          <p:cNvPr id="86059" name="Rectangle 11"/>
          <p:cNvSpPr>
            <a:spLocks noChangeAspect="1" noChangeArrowheads="1"/>
          </p:cNvSpPr>
          <p:nvPr/>
        </p:nvSpPr>
        <p:spPr bwMode="auto">
          <a:xfrm>
            <a:off x="6324600"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Valve</a:t>
            </a:r>
          </a:p>
        </p:txBody>
      </p:sp>
      <p:sp>
        <p:nvSpPr>
          <p:cNvPr id="86060" name="AutoShape 50"/>
          <p:cNvSpPr>
            <a:spLocks noChangeArrowheads="1"/>
          </p:cNvSpPr>
          <p:nvPr/>
        </p:nvSpPr>
        <p:spPr bwMode="auto">
          <a:xfrm rot="5400000">
            <a:off x="6827838" y="3611562"/>
            <a:ext cx="228600" cy="168275"/>
          </a:xfrm>
          <a:prstGeom prst="triangle">
            <a:avLst>
              <a:gd name="adj" fmla="val 50000"/>
            </a:avLst>
          </a:prstGeom>
          <a:noFill/>
          <a:ln w="2857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The Behavior</a:t>
            </a:r>
          </a:p>
        </p:txBody>
      </p:sp>
      <p:sp>
        <p:nvSpPr>
          <p:cNvPr id="87043" name="Rectangle 3"/>
          <p:cNvSpPr>
            <a:spLocks noGrp="1" noChangeArrowheads="1"/>
          </p:cNvSpPr>
          <p:nvPr>
            <p:ph type="body" idx="1"/>
          </p:nvPr>
        </p:nvSpPr>
        <p:spPr>
          <a:xfrm>
            <a:off x="381000" y="1212850"/>
            <a:ext cx="3505200" cy="5035550"/>
          </a:xfrm>
        </p:spPr>
        <p:txBody>
          <a:bodyPr/>
          <a:lstStyle/>
          <a:p>
            <a:pPr lvl="1" indent="-539750">
              <a:lnSpc>
                <a:spcPct val="80000"/>
              </a:lnSpc>
            </a:pPr>
            <a:r>
              <a:rPr lang="en-US">
                <a:latin typeface="Arial Unicode MS" charset="0"/>
              </a:rPr>
              <a:t>Each Pipe shares a Connection with an adjoining Pipe.</a:t>
            </a:r>
            <a:br>
              <a:rPr lang="en-US">
                <a:latin typeface="Arial Unicode MS" charset="0"/>
              </a:rPr>
            </a:br>
            <a:endParaRPr lang="en-US">
              <a:latin typeface="Arial Unicode MS" charset="0"/>
            </a:endParaRPr>
          </a:p>
          <a:p>
            <a:pPr marL="0" indent="0">
              <a:lnSpc>
                <a:spcPct val="80000"/>
              </a:lnSpc>
              <a:buFont typeface="Monotype Sorts" charset="2"/>
              <a:buNone/>
            </a:pPr>
            <a:endParaRPr lang="en-US" u="sng">
              <a:latin typeface="Arial Unicode MS" charset="0"/>
            </a:endParaRPr>
          </a:p>
          <a:p>
            <a:pPr marL="0" indent="0">
              <a:lnSpc>
                <a:spcPct val="80000"/>
              </a:lnSpc>
              <a:buFont typeface="Monotype Sorts" charset="2"/>
              <a:buNone/>
            </a:pPr>
            <a:r>
              <a:rPr lang="en-US">
                <a:latin typeface="Arial Unicode MS" charset="0"/>
              </a:rPr>
              <a:t>    </a:t>
            </a:r>
            <a:r>
              <a:rPr lang="en-US" u="sng">
                <a:latin typeface="Arial Unicode MS" charset="0"/>
              </a:rPr>
              <a:t>Connection      </a:t>
            </a:r>
          </a:p>
          <a:p>
            <a:pPr marL="0" indent="0">
              <a:lnSpc>
                <a:spcPct val="80000"/>
              </a:lnSpc>
              <a:buFont typeface="Monotype Sorts" charset="2"/>
              <a:buNone/>
            </a:pPr>
            <a:r>
              <a:rPr lang="en-US" u="sng">
                <a:latin typeface="Arial Unicode MS" charset="0"/>
              </a:rPr>
              <a:t>Pipe	Pipe	Valve</a:t>
            </a:r>
            <a:endParaRPr lang="en-US" i="1" u="sng">
              <a:latin typeface="Arial Unicode MS" charset="0"/>
            </a:endParaRPr>
          </a:p>
          <a:p>
            <a:pPr marL="0" indent="0">
              <a:lnSpc>
                <a:spcPct val="80000"/>
              </a:lnSpc>
              <a:buFont typeface="Monotype Sorts" charset="2"/>
              <a:buNone/>
            </a:pPr>
            <a:r>
              <a:rPr lang="en-US" i="1">
                <a:latin typeface="Arial Unicode MS" charset="0"/>
              </a:rPr>
              <a:t>A	   D	  </a:t>
            </a:r>
            <a:r>
              <a:rPr lang="en-US">
                <a:latin typeface="Arial Unicode MS" charset="0"/>
              </a:rPr>
              <a:t>5</a:t>
            </a:r>
            <a:endParaRPr lang="en-US" i="1">
              <a:latin typeface="Arial Unicode MS" charset="0"/>
            </a:endParaRPr>
          </a:p>
          <a:p>
            <a:pPr marL="0" indent="0">
              <a:lnSpc>
                <a:spcPct val="80000"/>
              </a:lnSpc>
              <a:buFont typeface="Monotype Sorts" charset="2"/>
              <a:buNone/>
            </a:pPr>
            <a:r>
              <a:rPr lang="en-US" i="1">
                <a:latin typeface="Arial Unicode MS" charset="0"/>
              </a:rPr>
              <a:t>D	   J	</a:t>
            </a:r>
            <a:r>
              <a:rPr lang="en-US">
                <a:latin typeface="Arial Unicode MS" charset="0"/>
              </a:rPr>
              <a:t>10</a:t>
            </a:r>
            <a:endParaRPr lang="en-US" i="1">
              <a:latin typeface="Arial Unicode MS" charset="0"/>
            </a:endParaRPr>
          </a:p>
          <a:p>
            <a:pPr marL="0" indent="0">
              <a:lnSpc>
                <a:spcPct val="80000"/>
              </a:lnSpc>
              <a:buFont typeface="Monotype Sorts" charset="2"/>
              <a:buNone/>
            </a:pPr>
            <a:r>
              <a:rPr lang="en-US" i="1">
                <a:latin typeface="Arial Unicode MS" charset="0"/>
              </a:rPr>
              <a:t>J	   K</a:t>
            </a:r>
            <a:r>
              <a:rPr lang="en-US">
                <a:latin typeface="Arial Unicode MS" charset="0"/>
              </a:rPr>
              <a:t>	15</a:t>
            </a:r>
          </a:p>
          <a:p>
            <a:pPr marL="0" indent="0">
              <a:lnSpc>
                <a:spcPct val="80000"/>
              </a:lnSpc>
              <a:buFont typeface="Monotype Sorts" charset="2"/>
              <a:buNone/>
            </a:pPr>
            <a:endParaRPr lang="en-US">
              <a:latin typeface="Arial Unicode MS" charset="0"/>
            </a:endParaRPr>
          </a:p>
          <a:p>
            <a:pPr marL="0" indent="0">
              <a:lnSpc>
                <a:spcPct val="80000"/>
              </a:lnSpc>
            </a:pPr>
            <a:endParaRPr lang="en-US">
              <a:latin typeface="Arial Unicode MS" charset="0"/>
            </a:endParaRPr>
          </a:p>
        </p:txBody>
      </p:sp>
      <p:grpSp>
        <p:nvGrpSpPr>
          <p:cNvPr id="87044" name="Group 273"/>
          <p:cNvGrpSpPr>
            <a:grpSpLocks/>
          </p:cNvGrpSpPr>
          <p:nvPr/>
        </p:nvGrpSpPr>
        <p:grpSpPr bwMode="auto">
          <a:xfrm>
            <a:off x="3581400" y="3559175"/>
            <a:ext cx="5422900" cy="2994025"/>
            <a:chOff x="2208" y="840"/>
            <a:chExt cx="4200" cy="2155"/>
          </a:xfrm>
        </p:grpSpPr>
        <p:sp>
          <p:nvSpPr>
            <p:cNvPr id="87053" name="Text Box 135"/>
            <p:cNvSpPr txBox="1">
              <a:spLocks noChangeArrowheads="1"/>
            </p:cNvSpPr>
            <p:nvPr/>
          </p:nvSpPr>
          <p:spPr bwMode="auto">
            <a:xfrm>
              <a:off x="3033" y="2232"/>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H</a:t>
              </a:r>
              <a:endParaRPr lang="en-US" sz="2500">
                <a:solidFill>
                  <a:schemeClr val="accent2"/>
                </a:solidFill>
                <a:latin typeface="Times Roman" charset="0"/>
              </a:endParaRPr>
            </a:p>
          </p:txBody>
        </p:sp>
        <p:sp>
          <p:nvSpPr>
            <p:cNvPr id="87054" name="Text Box 136"/>
            <p:cNvSpPr txBox="1">
              <a:spLocks noChangeArrowheads="1"/>
            </p:cNvSpPr>
            <p:nvPr/>
          </p:nvSpPr>
          <p:spPr bwMode="auto">
            <a:xfrm>
              <a:off x="3034" y="1656"/>
              <a:ext cx="405"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E</a:t>
              </a:r>
              <a:endParaRPr lang="en-US" sz="2500">
                <a:solidFill>
                  <a:schemeClr val="accent2"/>
                </a:solidFill>
                <a:latin typeface="Times Roman" charset="0"/>
              </a:endParaRPr>
            </a:p>
          </p:txBody>
        </p:sp>
        <p:sp>
          <p:nvSpPr>
            <p:cNvPr id="87055" name="Text Box 137"/>
            <p:cNvSpPr txBox="1">
              <a:spLocks noChangeArrowheads="1"/>
            </p:cNvSpPr>
            <p:nvPr/>
          </p:nvSpPr>
          <p:spPr bwMode="auto">
            <a:xfrm>
              <a:off x="4569" y="108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C</a:t>
              </a:r>
              <a:endParaRPr lang="en-US" sz="2500">
                <a:solidFill>
                  <a:schemeClr val="accent2"/>
                </a:solidFill>
                <a:latin typeface="Times Roman" charset="0"/>
              </a:endParaRPr>
            </a:p>
          </p:txBody>
        </p:sp>
        <p:sp>
          <p:nvSpPr>
            <p:cNvPr id="87056" name="Text Box 138"/>
            <p:cNvSpPr txBox="1">
              <a:spLocks noChangeArrowheads="1"/>
            </p:cNvSpPr>
            <p:nvPr/>
          </p:nvSpPr>
          <p:spPr bwMode="auto">
            <a:xfrm>
              <a:off x="3658" y="84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B</a:t>
              </a:r>
              <a:endParaRPr lang="en-US" sz="2500">
                <a:solidFill>
                  <a:schemeClr val="accent2"/>
                </a:solidFill>
                <a:latin typeface="Times Roman" charset="0"/>
              </a:endParaRPr>
            </a:p>
          </p:txBody>
        </p:sp>
        <p:sp>
          <p:nvSpPr>
            <p:cNvPr id="87057" name="Text Box 139"/>
            <p:cNvSpPr txBox="1">
              <a:spLocks noChangeArrowheads="1"/>
            </p:cNvSpPr>
            <p:nvPr/>
          </p:nvSpPr>
          <p:spPr bwMode="auto">
            <a:xfrm>
              <a:off x="4567" y="1657"/>
              <a:ext cx="433"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G</a:t>
              </a:r>
              <a:endParaRPr lang="en-US" sz="2500">
                <a:solidFill>
                  <a:schemeClr val="accent2"/>
                </a:solidFill>
                <a:latin typeface="Times Roman" charset="0"/>
              </a:endParaRPr>
            </a:p>
          </p:txBody>
        </p:sp>
        <p:sp>
          <p:nvSpPr>
            <p:cNvPr id="87058" name="Text Box 140"/>
            <p:cNvSpPr txBox="1">
              <a:spLocks noChangeArrowheads="1"/>
            </p:cNvSpPr>
            <p:nvPr/>
          </p:nvSpPr>
          <p:spPr bwMode="auto">
            <a:xfrm>
              <a:off x="4092" y="1609"/>
              <a:ext cx="391"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F</a:t>
              </a:r>
              <a:endParaRPr lang="en-US" sz="2500">
                <a:solidFill>
                  <a:schemeClr val="accent2"/>
                </a:solidFill>
                <a:latin typeface="Times Roman" charset="0"/>
              </a:endParaRPr>
            </a:p>
          </p:txBody>
        </p:sp>
        <p:grpSp>
          <p:nvGrpSpPr>
            <p:cNvPr id="87059" name="Group 143"/>
            <p:cNvGrpSpPr>
              <a:grpSpLocks/>
            </p:cNvGrpSpPr>
            <p:nvPr/>
          </p:nvGrpSpPr>
          <p:grpSpPr bwMode="auto">
            <a:xfrm>
              <a:off x="2208" y="892"/>
              <a:ext cx="4200" cy="2103"/>
              <a:chOff x="3336" y="942"/>
              <a:chExt cx="4657" cy="2702"/>
            </a:xfrm>
          </p:grpSpPr>
          <p:sp>
            <p:nvSpPr>
              <p:cNvPr id="87065" name="Freeform 144"/>
              <p:cNvSpPr>
                <a:spLocks/>
              </p:cNvSpPr>
              <p:nvPr/>
            </p:nvSpPr>
            <p:spPr bwMode="auto">
              <a:xfrm>
                <a:off x="4179" y="1060"/>
                <a:ext cx="552" cy="753"/>
              </a:xfrm>
              <a:custGeom>
                <a:avLst/>
                <a:gdLst>
                  <a:gd name="T0" fmla="*/ 38 w 689"/>
                  <a:gd name="T1" fmla="*/ 38 h 876"/>
                  <a:gd name="T2" fmla="*/ 32 w 689"/>
                  <a:gd name="T3" fmla="*/ 11 h 876"/>
                  <a:gd name="T4" fmla="*/ 27 w 689"/>
                  <a:gd name="T5" fmla="*/ 6 h 876"/>
                  <a:gd name="T6" fmla="*/ 2 w 689"/>
                  <a:gd name="T7" fmla="*/ 20 h 876"/>
                  <a:gd name="T8" fmla="*/ 2 w 689"/>
                  <a:gd name="T9" fmla="*/ 85 h 876"/>
                  <a:gd name="T10" fmla="*/ 21 w 689"/>
                  <a:gd name="T11" fmla="*/ 122 h 876"/>
                  <a:gd name="T12" fmla="*/ 30 w 689"/>
                  <a:gd name="T13" fmla="*/ 119 h 876"/>
                  <a:gd name="T14" fmla="*/ 36 w 689"/>
                  <a:gd name="T15" fmla="*/ 105 h 876"/>
                  <a:gd name="T16" fmla="*/ 37 w 689"/>
                  <a:gd name="T17" fmla="*/ 95 h 876"/>
                  <a:gd name="T18" fmla="*/ 38 w 689"/>
                  <a:gd name="T19" fmla="*/ 52 h 876"/>
                  <a:gd name="T20" fmla="*/ 38 w 689"/>
                  <a:gd name="T21" fmla="*/ 38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6" name="Freeform 145"/>
              <p:cNvSpPr>
                <a:spLocks/>
              </p:cNvSpPr>
              <p:nvPr/>
            </p:nvSpPr>
            <p:spPr bwMode="auto">
              <a:xfrm>
                <a:off x="4684" y="1408"/>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7067" name="Freeform 146"/>
              <p:cNvSpPr>
                <a:spLocks/>
              </p:cNvSpPr>
              <p:nvPr/>
            </p:nvSpPr>
            <p:spPr bwMode="auto">
              <a:xfrm>
                <a:off x="4667" y="2227"/>
                <a:ext cx="1314" cy="1349"/>
              </a:xfrm>
              <a:custGeom>
                <a:avLst/>
                <a:gdLst>
                  <a:gd name="T0" fmla="*/ 2 w 1644"/>
                  <a:gd name="T1" fmla="*/ 145 h 1568"/>
                  <a:gd name="T2" fmla="*/ 6 w 1644"/>
                  <a:gd name="T3" fmla="*/ 188 h 1568"/>
                  <a:gd name="T4" fmla="*/ 18 w 1644"/>
                  <a:gd name="T5" fmla="*/ 211 h 1568"/>
                  <a:gd name="T6" fmla="*/ 40 w 1644"/>
                  <a:gd name="T7" fmla="*/ 221 h 1568"/>
                  <a:gd name="T8" fmla="*/ 59 w 1644"/>
                  <a:gd name="T9" fmla="*/ 220 h 1568"/>
                  <a:gd name="T10" fmla="*/ 66 w 1644"/>
                  <a:gd name="T11" fmla="*/ 206 h 1568"/>
                  <a:gd name="T12" fmla="*/ 76 w 1644"/>
                  <a:gd name="T13" fmla="*/ 173 h 1568"/>
                  <a:gd name="T14" fmla="*/ 80 w 1644"/>
                  <a:gd name="T15" fmla="*/ 152 h 1568"/>
                  <a:gd name="T16" fmla="*/ 82 w 1644"/>
                  <a:gd name="T17" fmla="*/ 149 h 1568"/>
                  <a:gd name="T18" fmla="*/ 82 w 1644"/>
                  <a:gd name="T19" fmla="*/ 110 h 1568"/>
                  <a:gd name="T20" fmla="*/ 79 w 1644"/>
                  <a:gd name="T21" fmla="*/ 95 h 1568"/>
                  <a:gd name="T22" fmla="*/ 80 w 1644"/>
                  <a:gd name="T23" fmla="*/ 65 h 1568"/>
                  <a:gd name="T24" fmla="*/ 84 w 1644"/>
                  <a:gd name="T25" fmla="*/ 52 h 1568"/>
                  <a:gd name="T26" fmla="*/ 85 w 1644"/>
                  <a:gd name="T27" fmla="*/ 49 h 1568"/>
                  <a:gd name="T28" fmla="*/ 88 w 1644"/>
                  <a:gd name="T29" fmla="*/ 39 h 1568"/>
                  <a:gd name="T30" fmla="*/ 89 w 1644"/>
                  <a:gd name="T31" fmla="*/ 34 h 1568"/>
                  <a:gd name="T32" fmla="*/ 88 w 1644"/>
                  <a:gd name="T33" fmla="*/ 17 h 1568"/>
                  <a:gd name="T34" fmla="*/ 87 w 1644"/>
                  <a:gd name="T35" fmla="*/ 12 h 1568"/>
                  <a:gd name="T36" fmla="*/ 75 w 1644"/>
                  <a:gd name="T37" fmla="*/ 0 h 1568"/>
                  <a:gd name="T38" fmla="*/ 59 w 1644"/>
                  <a:gd name="T39" fmla="*/ 3 h 1568"/>
                  <a:gd name="T40" fmla="*/ 56 w 1644"/>
                  <a:gd name="T41" fmla="*/ 8 h 1568"/>
                  <a:gd name="T42" fmla="*/ 50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8" name="Freeform 147"/>
              <p:cNvSpPr>
                <a:spLocks/>
              </p:cNvSpPr>
              <p:nvPr/>
            </p:nvSpPr>
            <p:spPr bwMode="auto">
              <a:xfrm>
                <a:off x="5889" y="2619"/>
                <a:ext cx="653" cy="681"/>
              </a:xfrm>
              <a:custGeom>
                <a:avLst/>
                <a:gdLst>
                  <a:gd name="T0" fmla="*/ 5 w 816"/>
                  <a:gd name="T1" fmla="*/ 22 h 792"/>
                  <a:gd name="T2" fmla="*/ 19 w 816"/>
                  <a:gd name="T3" fmla="*/ 0 h 792"/>
                  <a:gd name="T4" fmla="*/ 36 w 816"/>
                  <a:gd name="T5" fmla="*/ 3 h 792"/>
                  <a:gd name="T6" fmla="*/ 38 w 816"/>
                  <a:gd name="T7" fmla="*/ 3 h 792"/>
                  <a:gd name="T8" fmla="*/ 43 w 816"/>
                  <a:gd name="T9" fmla="*/ 18 h 792"/>
                  <a:gd name="T10" fmla="*/ 45 w 816"/>
                  <a:gd name="T11" fmla="*/ 29 h 792"/>
                  <a:gd name="T12" fmla="*/ 45 w 816"/>
                  <a:gd name="T13" fmla="*/ 40 h 792"/>
                  <a:gd name="T14" fmla="*/ 40 w 816"/>
                  <a:gd name="T15" fmla="*/ 52 h 792"/>
                  <a:gd name="T16" fmla="*/ 37 w 816"/>
                  <a:gd name="T17" fmla="*/ 64 h 792"/>
                  <a:gd name="T18" fmla="*/ 19 w 816"/>
                  <a:gd name="T19" fmla="*/ 111 h 792"/>
                  <a:gd name="T20" fmla="*/ 14 w 816"/>
                  <a:gd name="T21" fmla="*/ 111 h 792"/>
                  <a:gd name="T22" fmla="*/ 2 w 816"/>
                  <a:gd name="T23" fmla="*/ 85 h 792"/>
                  <a:gd name="T24" fmla="*/ 0 w 816"/>
                  <a:gd name="T25" fmla="*/ 82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9" name="Rectangle 148"/>
              <p:cNvSpPr>
                <a:spLocks noChangeArrowheads="1"/>
              </p:cNvSpPr>
              <p:nvPr/>
            </p:nvSpPr>
            <p:spPr bwMode="auto">
              <a:xfrm>
                <a:off x="3336" y="1154"/>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0" name="Rectangle 149"/>
              <p:cNvSpPr>
                <a:spLocks noChangeArrowheads="1"/>
              </p:cNvSpPr>
              <p:nvPr/>
            </p:nvSpPr>
            <p:spPr bwMode="auto">
              <a:xfrm>
                <a:off x="6647" y="1154"/>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1" name="Line 150"/>
              <p:cNvSpPr>
                <a:spLocks noChangeShapeType="1"/>
              </p:cNvSpPr>
              <p:nvPr/>
            </p:nvSpPr>
            <p:spPr bwMode="auto">
              <a:xfrm>
                <a:off x="7347" y="1446"/>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072" name="AutoShape 151"/>
              <p:cNvSpPr>
                <a:spLocks noChangeAspect="1" noChangeArrowheads="1"/>
              </p:cNvSpPr>
              <p:nvPr/>
            </p:nvSpPr>
            <p:spPr bwMode="auto">
              <a:xfrm rot="2708947">
                <a:off x="7602" y="139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3" name="AutoShape 152"/>
              <p:cNvSpPr>
                <a:spLocks noChangeAspect="1" noChangeArrowheads="1"/>
              </p:cNvSpPr>
              <p:nvPr/>
            </p:nvSpPr>
            <p:spPr bwMode="auto">
              <a:xfrm rot="-8091053">
                <a:off x="7460" y="1398"/>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074" name="AutoShape 153"/>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7075" name="AutoShape 154"/>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7076" name="AutoShape 155"/>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7077" name="AutoShape 156"/>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7078" name="AutoShape 157"/>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7079" name="AutoShape 158"/>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7080" name="AutoShape 159"/>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1" name="AutoShape 160"/>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2" name="AutoShape 161"/>
              <p:cNvSpPr>
                <a:spLocks noChangeAspect="1" noChangeArrowheads="1"/>
              </p:cNvSpPr>
              <p:nvPr/>
            </p:nvSpPr>
            <p:spPr bwMode="auto">
              <a:xfrm rot="2708947">
                <a:off x="4204" y="1399"/>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3" name="AutoShape 162"/>
              <p:cNvSpPr>
                <a:spLocks noChangeAspect="1" noChangeArrowheads="1"/>
              </p:cNvSpPr>
              <p:nvPr/>
            </p:nvSpPr>
            <p:spPr bwMode="auto">
              <a:xfrm rot="-8091053">
                <a:off x="4062" y="1364"/>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4" name="AutoShape 163"/>
              <p:cNvSpPr>
                <a:spLocks noChangeAspect="1" noChangeArrowheads="1"/>
              </p:cNvSpPr>
              <p:nvPr/>
            </p:nvSpPr>
            <p:spPr bwMode="auto">
              <a:xfrm rot="2708947">
                <a:off x="4714" y="123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5" name="AutoShape 164"/>
              <p:cNvSpPr>
                <a:spLocks noChangeAspect="1" noChangeArrowheads="1"/>
              </p:cNvSpPr>
              <p:nvPr/>
            </p:nvSpPr>
            <p:spPr bwMode="auto">
              <a:xfrm rot="-8091053">
                <a:off x="4573" y="1234"/>
                <a:ext cx="94" cy="102"/>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6" name="AutoShape 165"/>
              <p:cNvSpPr>
                <a:spLocks noChangeAspect="1" noChangeArrowheads="1"/>
              </p:cNvSpPr>
              <p:nvPr/>
            </p:nvSpPr>
            <p:spPr bwMode="auto">
              <a:xfrm rot="2708947">
                <a:off x="4702" y="159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7" name="AutoShape 166"/>
              <p:cNvSpPr>
                <a:spLocks noChangeAspect="1" noChangeArrowheads="1"/>
              </p:cNvSpPr>
              <p:nvPr/>
            </p:nvSpPr>
            <p:spPr bwMode="auto">
              <a:xfrm rot="-8091053">
                <a:off x="4559" y="156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8" name="AutoShape 167"/>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9" name="AutoShape 168"/>
              <p:cNvSpPr>
                <a:spLocks noChangeAspect="1" noChangeArrowheads="1"/>
              </p:cNvSpPr>
              <p:nvPr/>
            </p:nvSpPr>
            <p:spPr bwMode="auto">
              <a:xfrm rot="-8091053">
                <a:off x="5840" y="1227"/>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0" name="AutoShape 169"/>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1" name="AutoShape 170"/>
              <p:cNvSpPr>
                <a:spLocks noChangeAspect="1" noChangeArrowheads="1"/>
              </p:cNvSpPr>
              <p:nvPr/>
            </p:nvSpPr>
            <p:spPr bwMode="auto">
              <a:xfrm rot="-8091053">
                <a:off x="5840" y="1587"/>
                <a:ext cx="95"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2" name="Line 171"/>
              <p:cNvSpPr>
                <a:spLocks noChangeShapeType="1"/>
              </p:cNvSpPr>
              <p:nvPr/>
            </p:nvSpPr>
            <p:spPr bwMode="auto">
              <a:xfrm>
                <a:off x="5020"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3" name="Arc 172"/>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4" name="Line 173"/>
              <p:cNvSpPr>
                <a:spLocks noChangeShapeType="1"/>
              </p:cNvSpPr>
              <p:nvPr/>
            </p:nvSpPr>
            <p:spPr bwMode="auto">
              <a:xfrm>
                <a:off x="5032" y="1722"/>
                <a:ext cx="0" cy="286"/>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5" name="Line 174"/>
              <p:cNvSpPr>
                <a:spLocks noChangeShapeType="1"/>
              </p:cNvSpPr>
              <p:nvPr/>
            </p:nvSpPr>
            <p:spPr bwMode="auto">
              <a:xfrm>
                <a:off x="5257" y="1659"/>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6" name="Arc 175"/>
              <p:cNvSpPr>
                <a:spLocks/>
              </p:cNvSpPr>
              <p:nvPr/>
            </p:nvSpPr>
            <p:spPr bwMode="auto">
              <a:xfrm rot="5400000" flipH="1">
                <a:off x="5242" y="1961"/>
                <a:ext cx="166"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7" name="Line 176"/>
              <p:cNvSpPr>
                <a:spLocks noChangeShapeType="1"/>
              </p:cNvSpPr>
              <p:nvPr/>
            </p:nvSpPr>
            <p:spPr bwMode="auto">
              <a:xfrm>
                <a:off x="5271"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8" name="Rectangle 177"/>
              <p:cNvSpPr>
                <a:spLocks noChangeArrowheads="1"/>
              </p:cNvSpPr>
              <p:nvPr/>
            </p:nvSpPr>
            <p:spPr bwMode="auto">
              <a:xfrm>
                <a:off x="3336" y="189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9" name="Rectangle 178"/>
              <p:cNvSpPr>
                <a:spLocks noChangeArrowheads="1"/>
              </p:cNvSpPr>
              <p:nvPr/>
            </p:nvSpPr>
            <p:spPr bwMode="auto">
              <a:xfrm>
                <a:off x="6647" y="1894"/>
                <a:ext cx="698"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0" name="Line 179"/>
              <p:cNvSpPr>
                <a:spLocks noChangeShapeType="1"/>
              </p:cNvSpPr>
              <p:nvPr/>
            </p:nvSpPr>
            <p:spPr bwMode="auto">
              <a:xfrm>
                <a:off x="7347" y="218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01" name="AutoShape 180"/>
              <p:cNvSpPr>
                <a:spLocks noChangeAspect="1" noChangeArrowheads="1"/>
              </p:cNvSpPr>
              <p:nvPr/>
            </p:nvSpPr>
            <p:spPr bwMode="auto">
              <a:xfrm rot="2708947">
                <a:off x="7601" y="2139"/>
                <a:ext cx="95"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2" name="AutoShape 181"/>
              <p:cNvSpPr>
                <a:spLocks noChangeAspect="1" noChangeArrowheads="1"/>
              </p:cNvSpPr>
              <p:nvPr/>
            </p:nvSpPr>
            <p:spPr bwMode="auto">
              <a:xfrm rot="-8091053">
                <a:off x="7460" y="2139"/>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03" name="AutoShape 182"/>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7104" name="AutoShape 183"/>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7105" name="AutoShape 184"/>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7106" name="AutoShape 185"/>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7107" name="AutoShape 186"/>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7108" name="AutoShape 187"/>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9" name="AutoShape 188"/>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10" name="AutoShape 189"/>
              <p:cNvSpPr>
                <a:spLocks noChangeAspect="1" noChangeArrowheads="1"/>
              </p:cNvSpPr>
              <p:nvPr/>
            </p:nvSpPr>
            <p:spPr bwMode="auto">
              <a:xfrm rot="2708947">
                <a:off x="4217" y="213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1" name="AutoShape 190"/>
              <p:cNvSpPr>
                <a:spLocks noChangeAspect="1" noChangeArrowheads="1"/>
              </p:cNvSpPr>
              <p:nvPr/>
            </p:nvSpPr>
            <p:spPr bwMode="auto">
              <a:xfrm rot="-8091053">
                <a:off x="4075" y="2135"/>
                <a:ext cx="95"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2" name="AutoShape 191"/>
              <p:cNvSpPr>
                <a:spLocks noChangeAspect="1" noChangeArrowheads="1"/>
              </p:cNvSpPr>
              <p:nvPr/>
            </p:nvSpPr>
            <p:spPr bwMode="auto">
              <a:xfrm rot="2708947">
                <a:off x="4714" y="1975"/>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3" name="AutoShape 192"/>
              <p:cNvSpPr>
                <a:spLocks noChangeAspect="1" noChangeArrowheads="1"/>
              </p:cNvSpPr>
              <p:nvPr/>
            </p:nvSpPr>
            <p:spPr bwMode="auto">
              <a:xfrm rot="-8091053">
                <a:off x="4571" y="1974"/>
                <a:ext cx="98"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4" name="AutoShape 193"/>
              <p:cNvSpPr>
                <a:spLocks noChangeAspect="1" noChangeArrowheads="1"/>
              </p:cNvSpPr>
              <p:nvPr/>
            </p:nvSpPr>
            <p:spPr bwMode="auto">
              <a:xfrm rot="2708947">
                <a:off x="4714"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5" name="AutoShape 194"/>
              <p:cNvSpPr>
                <a:spLocks noChangeAspect="1" noChangeArrowheads="1"/>
              </p:cNvSpPr>
              <p:nvPr/>
            </p:nvSpPr>
            <p:spPr bwMode="auto">
              <a:xfrm rot="-8091053">
                <a:off x="4573"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6" name="AutoShape 195"/>
              <p:cNvSpPr>
                <a:spLocks noChangeAspect="1" noChangeArrowheads="1"/>
              </p:cNvSpPr>
              <p:nvPr/>
            </p:nvSpPr>
            <p:spPr bwMode="auto">
              <a:xfrm rot="2708947">
                <a:off x="5982" y="1969"/>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7" name="AutoShape 196"/>
              <p:cNvSpPr>
                <a:spLocks noChangeAspect="1" noChangeArrowheads="1"/>
              </p:cNvSpPr>
              <p:nvPr/>
            </p:nvSpPr>
            <p:spPr bwMode="auto">
              <a:xfrm rot="-8091053">
                <a:off x="5841" y="1968"/>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8" name="AutoShape 197"/>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9" name="AutoShape 198"/>
              <p:cNvSpPr>
                <a:spLocks noChangeAspect="1" noChangeArrowheads="1"/>
              </p:cNvSpPr>
              <p:nvPr/>
            </p:nvSpPr>
            <p:spPr bwMode="auto">
              <a:xfrm rot="-8091053">
                <a:off x="5840" y="2328"/>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20" name="Rectangle 199"/>
              <p:cNvSpPr>
                <a:spLocks noChangeArrowheads="1"/>
              </p:cNvSpPr>
              <p:nvPr/>
            </p:nvSpPr>
            <p:spPr bwMode="auto">
              <a:xfrm>
                <a:off x="3336" y="2635"/>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1" name="Rectangle 200"/>
              <p:cNvSpPr>
                <a:spLocks noChangeArrowheads="1"/>
              </p:cNvSpPr>
              <p:nvPr/>
            </p:nvSpPr>
            <p:spPr bwMode="auto">
              <a:xfrm>
                <a:off x="6647" y="2635"/>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2" name="Line 201"/>
              <p:cNvSpPr>
                <a:spLocks noChangeShapeType="1"/>
              </p:cNvSpPr>
              <p:nvPr/>
            </p:nvSpPr>
            <p:spPr bwMode="auto">
              <a:xfrm>
                <a:off x="7347" y="292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23" name="AutoShape 202"/>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4" name="AutoShape 203"/>
              <p:cNvSpPr>
                <a:spLocks noChangeAspect="1" noChangeArrowheads="1"/>
              </p:cNvSpPr>
              <p:nvPr/>
            </p:nvSpPr>
            <p:spPr bwMode="auto">
              <a:xfrm rot="-8091053">
                <a:off x="7461" y="2878"/>
                <a:ext cx="94"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25" name="AutoShape 204"/>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7126" name="AutoShape 205"/>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7127" name="AutoShape 206"/>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7128" name="AutoShape 207"/>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7129" name="AutoShape 208"/>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7130" name="AutoShape 209"/>
              <p:cNvSpPr>
                <a:spLocks noChangeAspect="1" noChangeArrowheads="1"/>
              </p:cNvSpPr>
              <p:nvPr/>
            </p:nvSpPr>
            <p:spPr bwMode="auto">
              <a:xfrm rot="2708947">
                <a:off x="4216" y="2876"/>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1" name="AutoShape 210"/>
              <p:cNvSpPr>
                <a:spLocks noChangeAspect="1" noChangeArrowheads="1"/>
              </p:cNvSpPr>
              <p:nvPr/>
            </p:nvSpPr>
            <p:spPr bwMode="auto">
              <a:xfrm rot="-8091053">
                <a:off x="4076" y="2876"/>
                <a:ext cx="94"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2" name="AutoShape 211"/>
              <p:cNvSpPr>
                <a:spLocks noChangeAspect="1" noChangeArrowheads="1"/>
              </p:cNvSpPr>
              <p:nvPr/>
            </p:nvSpPr>
            <p:spPr bwMode="auto">
              <a:xfrm rot="2708947">
                <a:off x="4715" y="3075"/>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3" name="AutoShape 212"/>
              <p:cNvSpPr>
                <a:spLocks noChangeAspect="1" noChangeArrowheads="1"/>
              </p:cNvSpPr>
              <p:nvPr/>
            </p:nvSpPr>
            <p:spPr bwMode="auto">
              <a:xfrm rot="-8091053">
                <a:off x="4572" y="3074"/>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4" name="Line 213"/>
              <p:cNvSpPr>
                <a:spLocks noChangeShapeType="1"/>
              </p:cNvSpPr>
              <p:nvPr/>
            </p:nvSpPr>
            <p:spPr bwMode="auto">
              <a:xfrm>
                <a:off x="5637" y="239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5" name="Arc 214"/>
              <p:cNvSpPr>
                <a:spLocks/>
              </p:cNvSpPr>
              <p:nvPr/>
            </p:nvSpPr>
            <p:spPr bwMode="auto">
              <a:xfrm rot="5400000" flipH="1">
                <a:off x="5620" y="2695"/>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6" name="Line 215"/>
              <p:cNvSpPr>
                <a:spLocks noChangeShapeType="1"/>
              </p:cNvSpPr>
              <p:nvPr/>
            </p:nvSpPr>
            <p:spPr bwMode="auto">
              <a:xfrm>
                <a:off x="5650" y="2844"/>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7" name="AutoShape 216"/>
              <p:cNvSpPr>
                <a:spLocks noChangeAspect="1" noChangeArrowheads="1"/>
              </p:cNvSpPr>
              <p:nvPr/>
            </p:nvSpPr>
            <p:spPr bwMode="auto">
              <a:xfrm rot="2708947">
                <a:off x="5454" y="2339"/>
                <a:ext cx="117" cy="124"/>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8" name="AutoShape 217"/>
              <p:cNvSpPr>
                <a:spLocks noChangeAspect="1" noChangeArrowheads="1"/>
              </p:cNvSpPr>
              <p:nvPr/>
            </p:nvSpPr>
            <p:spPr bwMode="auto">
              <a:xfrm rot="-8091053">
                <a:off x="5311" y="2306"/>
                <a:ext cx="119"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39" name="Text Box 218"/>
              <p:cNvSpPr txBox="1">
                <a:spLocks noChangeArrowheads="1"/>
              </p:cNvSpPr>
              <p:nvPr/>
            </p:nvSpPr>
            <p:spPr bwMode="auto">
              <a:xfrm>
                <a:off x="3984" y="109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7140" name="Text Box 219"/>
              <p:cNvSpPr txBox="1">
                <a:spLocks noChangeArrowheads="1"/>
              </p:cNvSpPr>
              <p:nvPr/>
            </p:nvSpPr>
            <p:spPr bwMode="auto">
              <a:xfrm>
                <a:off x="4012" y="1793"/>
                <a:ext cx="341" cy="39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7141" name="Text Box 220"/>
              <p:cNvSpPr txBox="1">
                <a:spLocks noChangeArrowheads="1"/>
              </p:cNvSpPr>
              <p:nvPr/>
            </p:nvSpPr>
            <p:spPr bwMode="auto">
              <a:xfrm>
                <a:off x="3982" y="2505"/>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7142" name="Text Box 221"/>
              <p:cNvSpPr txBox="1">
                <a:spLocks noChangeArrowheads="1"/>
              </p:cNvSpPr>
              <p:nvPr/>
            </p:nvSpPr>
            <p:spPr bwMode="auto">
              <a:xfrm>
                <a:off x="4656" y="95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7143" name="Text Box 222"/>
              <p:cNvSpPr txBox="1">
                <a:spLocks noChangeArrowheads="1"/>
              </p:cNvSpPr>
              <p:nvPr/>
            </p:nvSpPr>
            <p:spPr bwMode="auto">
              <a:xfrm>
                <a:off x="4270" y="156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7144" name="Text Box 223"/>
              <p:cNvSpPr txBox="1">
                <a:spLocks noChangeArrowheads="1"/>
              </p:cNvSpPr>
              <p:nvPr/>
            </p:nvSpPr>
            <p:spPr bwMode="auto">
              <a:xfrm>
                <a:off x="4656" y="169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7145" name="Text Box 224"/>
              <p:cNvSpPr txBox="1">
                <a:spLocks noChangeArrowheads="1"/>
              </p:cNvSpPr>
              <p:nvPr/>
            </p:nvSpPr>
            <p:spPr bwMode="auto">
              <a:xfrm>
                <a:off x="4270" y="3060"/>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7146" name="Text Box 225"/>
              <p:cNvSpPr txBox="1">
                <a:spLocks noChangeArrowheads="1"/>
              </p:cNvSpPr>
              <p:nvPr/>
            </p:nvSpPr>
            <p:spPr bwMode="auto">
              <a:xfrm>
                <a:off x="4656" y="2458"/>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7147" name="Text Box 226"/>
              <p:cNvSpPr txBox="1">
                <a:spLocks noChangeArrowheads="1"/>
              </p:cNvSpPr>
              <p:nvPr/>
            </p:nvSpPr>
            <p:spPr bwMode="auto">
              <a:xfrm>
                <a:off x="4270" y="2304"/>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7148" name="Text Box 227"/>
              <p:cNvSpPr txBox="1">
                <a:spLocks noChangeArrowheads="1"/>
              </p:cNvSpPr>
              <p:nvPr/>
            </p:nvSpPr>
            <p:spPr bwMode="auto">
              <a:xfrm>
                <a:off x="6243" y="1114"/>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7149" name="Text Box 228"/>
              <p:cNvSpPr txBox="1">
                <a:spLocks noChangeArrowheads="1"/>
              </p:cNvSpPr>
              <p:nvPr/>
            </p:nvSpPr>
            <p:spPr bwMode="auto">
              <a:xfrm>
                <a:off x="6243" y="1805"/>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7150" name="Text Box 229"/>
              <p:cNvSpPr txBox="1">
                <a:spLocks noChangeArrowheads="1"/>
              </p:cNvSpPr>
              <p:nvPr/>
            </p:nvSpPr>
            <p:spPr bwMode="auto">
              <a:xfrm>
                <a:off x="6311" y="2391"/>
                <a:ext cx="339" cy="64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7151" name="Text Box 230"/>
              <p:cNvSpPr txBox="1">
                <a:spLocks noChangeArrowheads="1"/>
              </p:cNvSpPr>
              <p:nvPr/>
            </p:nvSpPr>
            <p:spPr bwMode="auto">
              <a:xfrm>
                <a:off x="5926" y="942"/>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7152" name="Text Box 231"/>
              <p:cNvSpPr txBox="1">
                <a:spLocks noChangeArrowheads="1"/>
              </p:cNvSpPr>
              <p:nvPr/>
            </p:nvSpPr>
            <p:spPr bwMode="auto">
              <a:xfrm>
                <a:off x="5540" y="1561"/>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7153" name="Text Box 232"/>
              <p:cNvSpPr txBox="1">
                <a:spLocks noChangeArrowheads="1"/>
              </p:cNvSpPr>
              <p:nvPr/>
            </p:nvSpPr>
            <p:spPr bwMode="auto">
              <a:xfrm>
                <a:off x="5926" y="168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7154" name="AutoShape 233"/>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7155" name="Text Box 234"/>
              <p:cNvSpPr txBox="1">
                <a:spLocks noChangeArrowheads="1"/>
              </p:cNvSpPr>
              <p:nvPr/>
            </p:nvSpPr>
            <p:spPr bwMode="auto">
              <a:xfrm>
                <a:off x="5868" y="2233"/>
                <a:ext cx="385"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7156" name="Text Box 235"/>
              <p:cNvSpPr txBox="1">
                <a:spLocks noChangeArrowheads="1"/>
              </p:cNvSpPr>
              <p:nvPr/>
            </p:nvSpPr>
            <p:spPr bwMode="auto">
              <a:xfrm>
                <a:off x="5655" y="3252"/>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7157" name="AutoShape 236"/>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7158" name="Text Box 237"/>
              <p:cNvSpPr txBox="1">
                <a:spLocks noChangeArrowheads="1"/>
              </p:cNvSpPr>
              <p:nvPr/>
            </p:nvSpPr>
            <p:spPr bwMode="auto">
              <a:xfrm>
                <a:off x="5540" y="2293"/>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7159" name="Text Box 238"/>
              <p:cNvSpPr txBox="1">
                <a:spLocks noChangeArrowheads="1"/>
              </p:cNvSpPr>
              <p:nvPr/>
            </p:nvSpPr>
            <p:spPr bwMode="auto">
              <a:xfrm>
                <a:off x="5014" y="236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7160" name="Text Box 239"/>
              <p:cNvSpPr txBox="1">
                <a:spLocks noChangeArrowheads="1"/>
              </p:cNvSpPr>
              <p:nvPr/>
            </p:nvSpPr>
            <p:spPr bwMode="auto">
              <a:xfrm>
                <a:off x="7576" y="1004"/>
                <a:ext cx="339"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7161" name="Text Box 240"/>
              <p:cNvSpPr txBox="1">
                <a:spLocks noChangeArrowheads="1"/>
              </p:cNvSpPr>
              <p:nvPr/>
            </p:nvSpPr>
            <p:spPr bwMode="auto">
              <a:xfrm>
                <a:off x="7505" y="1823"/>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7162" name="Text Box 241"/>
              <p:cNvSpPr txBox="1">
                <a:spLocks noChangeArrowheads="1"/>
              </p:cNvSpPr>
              <p:nvPr/>
            </p:nvSpPr>
            <p:spPr bwMode="auto">
              <a:xfrm>
                <a:off x="7507" y="2534"/>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7163" name="Text Box 242"/>
              <p:cNvSpPr txBox="1">
                <a:spLocks noChangeArrowheads="1"/>
              </p:cNvSpPr>
              <p:nvPr/>
            </p:nvSpPr>
            <p:spPr bwMode="auto">
              <a:xfrm>
                <a:off x="3560" y="1163"/>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4" name="Text Box 243"/>
              <p:cNvSpPr txBox="1">
                <a:spLocks noChangeArrowheads="1"/>
              </p:cNvSpPr>
              <p:nvPr/>
            </p:nvSpPr>
            <p:spPr bwMode="auto">
              <a:xfrm>
                <a:off x="3546" y="1929"/>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5" name="Text Box 244"/>
              <p:cNvSpPr txBox="1">
                <a:spLocks noChangeArrowheads="1"/>
              </p:cNvSpPr>
              <p:nvPr/>
            </p:nvSpPr>
            <p:spPr bwMode="auto">
              <a:xfrm>
                <a:off x="3546"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6" name="Text Box 245"/>
              <p:cNvSpPr txBox="1">
                <a:spLocks noChangeArrowheads="1"/>
              </p:cNvSpPr>
              <p:nvPr/>
            </p:nvSpPr>
            <p:spPr bwMode="auto">
              <a:xfrm>
                <a:off x="6868"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7" name="Text Box 246"/>
              <p:cNvSpPr txBox="1">
                <a:spLocks noChangeArrowheads="1"/>
              </p:cNvSpPr>
              <p:nvPr/>
            </p:nvSpPr>
            <p:spPr bwMode="auto">
              <a:xfrm>
                <a:off x="6868" y="1196"/>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8" name="Text Box 247"/>
              <p:cNvSpPr txBox="1">
                <a:spLocks noChangeArrowheads="1"/>
              </p:cNvSpPr>
              <p:nvPr/>
            </p:nvSpPr>
            <p:spPr bwMode="auto">
              <a:xfrm>
                <a:off x="6868" y="1928"/>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7169" name="AutoShape 248"/>
              <p:cNvCxnSpPr>
                <a:cxnSpLocks noChangeShapeType="1"/>
                <a:stCxn id="87082"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7170" name="AutoShape 249"/>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7171" name="AutoShape 250"/>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7172" name="AutoShape 251"/>
              <p:cNvCxnSpPr>
                <a:cxnSpLocks noChangeShapeType="1"/>
                <a:stCxn id="87114" idx="5"/>
              </p:cNvCxnSpPr>
              <p:nvPr/>
            </p:nvCxnSpPr>
            <p:spPr bwMode="auto">
              <a:xfrm>
                <a:off x="4767" y="2377"/>
                <a:ext cx="598" cy="4"/>
              </a:xfrm>
              <a:prstGeom prst="straightConnector1">
                <a:avLst/>
              </a:prstGeom>
              <a:noFill/>
              <a:ln w="76200">
                <a:solidFill>
                  <a:srgbClr val="F6BF69"/>
                </a:solidFill>
                <a:round/>
                <a:headEnd/>
                <a:tailEnd/>
              </a:ln>
            </p:spPr>
          </p:cxnSp>
          <p:cxnSp>
            <p:nvCxnSpPr>
              <p:cNvPr id="87173" name="AutoShape 252"/>
              <p:cNvCxnSpPr>
                <a:cxnSpLocks noChangeShapeType="1"/>
                <a:stCxn id="87137" idx="5"/>
              </p:cNvCxnSpPr>
              <p:nvPr/>
            </p:nvCxnSpPr>
            <p:spPr bwMode="auto">
              <a:xfrm>
                <a:off x="5518" y="2393"/>
                <a:ext cx="365" cy="0"/>
              </a:xfrm>
              <a:prstGeom prst="straightConnector1">
                <a:avLst/>
              </a:prstGeom>
              <a:noFill/>
              <a:ln w="76200">
                <a:solidFill>
                  <a:srgbClr val="F6BF69"/>
                </a:solidFill>
                <a:round/>
                <a:headEnd/>
                <a:tailEnd/>
              </a:ln>
            </p:spPr>
          </p:cxnSp>
          <p:cxnSp>
            <p:nvCxnSpPr>
              <p:cNvPr id="87174" name="AutoShape 253"/>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7175" name="AutoShape 254"/>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7176" name="Line 255"/>
              <p:cNvSpPr>
                <a:spLocks noChangeShapeType="1"/>
              </p:cNvSpPr>
              <p:nvPr/>
            </p:nvSpPr>
            <p:spPr bwMode="auto">
              <a:xfrm>
                <a:off x="5287" y="1643"/>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7177" name="AutoShape 256"/>
              <p:cNvSpPr>
                <a:spLocks noChangeAspect="1" noChangeArrowheads="1"/>
              </p:cNvSpPr>
              <p:nvPr/>
            </p:nvSpPr>
            <p:spPr bwMode="auto">
              <a:xfrm rot="2708947">
                <a:off x="5881" y="307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8" name="AutoShape 257"/>
              <p:cNvSpPr>
                <a:spLocks noChangeAspect="1" noChangeArrowheads="1"/>
              </p:cNvSpPr>
              <p:nvPr/>
            </p:nvSpPr>
            <p:spPr bwMode="auto">
              <a:xfrm rot="-8091053">
                <a:off x="5739" y="304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9" name="AutoShape 258"/>
              <p:cNvSpPr>
                <a:spLocks noChangeAspect="1" noChangeArrowheads="1"/>
              </p:cNvSpPr>
              <p:nvPr/>
            </p:nvSpPr>
            <p:spPr bwMode="auto">
              <a:xfrm rot="2708947">
                <a:off x="6485" y="2878"/>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80" name="AutoShape 259"/>
              <p:cNvSpPr>
                <a:spLocks noChangeAspect="1" noChangeArrowheads="1"/>
              </p:cNvSpPr>
              <p:nvPr/>
            </p:nvSpPr>
            <p:spPr bwMode="auto">
              <a:xfrm rot="-8091053">
                <a:off x="6343" y="2846"/>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81" name="AutoShape 260"/>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7182" name="AutoShape 261"/>
              <p:cNvCxnSpPr>
                <a:cxnSpLocks noChangeShapeType="1"/>
                <a:stCxn id="87179" idx="5"/>
                <a:endCxn id="87166" idx="1"/>
              </p:cNvCxnSpPr>
              <p:nvPr/>
            </p:nvCxnSpPr>
            <p:spPr bwMode="auto">
              <a:xfrm flipV="1">
                <a:off x="6549" y="2915"/>
                <a:ext cx="7" cy="20"/>
              </a:xfrm>
              <a:prstGeom prst="straightConnector1">
                <a:avLst/>
              </a:prstGeom>
              <a:noFill/>
              <a:ln w="9525">
                <a:solidFill>
                  <a:srgbClr val="000000"/>
                </a:solidFill>
                <a:round/>
                <a:headEnd/>
                <a:tailEnd/>
              </a:ln>
            </p:spPr>
          </p:cxnSp>
          <p:sp>
            <p:nvSpPr>
              <p:cNvPr id="87183" name="Line 262"/>
              <p:cNvSpPr>
                <a:spLocks noChangeShapeType="1"/>
              </p:cNvSpPr>
              <p:nvPr/>
            </p:nvSpPr>
            <p:spPr bwMode="auto">
              <a:xfrm flipV="1">
                <a:off x="6551" y="2908"/>
                <a:ext cx="91" cy="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4" name="AutoShape 263"/>
              <p:cNvCxnSpPr>
                <a:cxnSpLocks noChangeShapeType="1"/>
                <a:stCxn id="87082"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7185" name="Line 264"/>
              <p:cNvSpPr>
                <a:spLocks noChangeShapeType="1"/>
              </p:cNvSpPr>
              <p:nvPr/>
            </p:nvSpPr>
            <p:spPr bwMode="auto">
              <a:xfrm>
                <a:off x="6027" y="2763"/>
                <a:ext cx="307"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6" name="Line 265"/>
              <p:cNvSpPr>
                <a:spLocks noChangeShapeType="1"/>
              </p:cNvSpPr>
              <p:nvPr/>
            </p:nvSpPr>
            <p:spPr bwMode="auto">
              <a:xfrm>
                <a:off x="6307" y="2750"/>
                <a:ext cx="0" cy="142"/>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7" name="Line 266"/>
              <p:cNvSpPr>
                <a:spLocks noChangeShapeType="1"/>
              </p:cNvSpPr>
              <p:nvPr/>
            </p:nvSpPr>
            <p:spPr bwMode="auto">
              <a:xfrm flipV="1">
                <a:off x="4042" y="1449"/>
                <a:ext cx="70" cy="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8" name="AutoShape 267"/>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7189" name="Group 268"/>
              <p:cNvGrpSpPr>
                <a:grpSpLocks/>
              </p:cNvGrpSpPr>
              <p:nvPr/>
            </p:nvGrpSpPr>
            <p:grpSpPr bwMode="auto">
              <a:xfrm>
                <a:off x="5838" y="2711"/>
                <a:ext cx="241" cy="96"/>
                <a:chOff x="3659" y="3183"/>
                <a:chExt cx="265" cy="110"/>
              </a:xfrm>
            </p:grpSpPr>
            <p:sp>
              <p:nvSpPr>
                <p:cNvPr id="87192" name="AutoShape 269"/>
                <p:cNvSpPr>
                  <a:spLocks noChangeAspect="1" noChangeArrowheads="1"/>
                </p:cNvSpPr>
                <p:nvPr/>
              </p:nvSpPr>
              <p:spPr bwMode="auto">
                <a:xfrm rot="2708947">
                  <a:off x="3815" y="3187"/>
                  <a:ext cx="108" cy="10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3" name="AutoShape 270"/>
                <p:cNvSpPr>
                  <a:spLocks noChangeAspect="1" noChangeArrowheads="1"/>
                </p:cNvSpPr>
                <p:nvPr/>
              </p:nvSpPr>
              <p:spPr bwMode="auto">
                <a:xfrm rot="-8091053">
                  <a:off x="3658" y="3186"/>
                  <a:ext cx="108"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190" name="AutoShape 271"/>
              <p:cNvSpPr>
                <a:spLocks noChangeAspect="1" noChangeArrowheads="1"/>
              </p:cNvSpPr>
              <p:nvPr/>
            </p:nvSpPr>
            <p:spPr bwMode="auto">
              <a:xfrm rot="-8091053">
                <a:off x="4573" y="271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1" name="AutoShape 272"/>
              <p:cNvSpPr>
                <a:spLocks noChangeAspect="1" noChangeArrowheads="1"/>
              </p:cNvSpPr>
              <p:nvPr/>
            </p:nvSpPr>
            <p:spPr bwMode="auto">
              <a:xfrm rot="2708947">
                <a:off x="4714" y="271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060" name="Text Box 131"/>
            <p:cNvSpPr txBox="1">
              <a:spLocks noChangeArrowheads="1"/>
            </p:cNvSpPr>
            <p:nvPr/>
          </p:nvSpPr>
          <p:spPr bwMode="auto">
            <a:xfrm>
              <a:off x="3082" y="1081"/>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A</a:t>
              </a:r>
              <a:endParaRPr lang="en-US" sz="2500">
                <a:solidFill>
                  <a:schemeClr val="accent2"/>
                </a:solidFill>
                <a:latin typeface="Times Roman" charset="0"/>
              </a:endParaRPr>
            </a:p>
          </p:txBody>
        </p:sp>
        <p:sp>
          <p:nvSpPr>
            <p:cNvPr id="87061" name="Text Box 134"/>
            <p:cNvSpPr txBox="1">
              <a:spLocks noChangeArrowheads="1"/>
            </p:cNvSpPr>
            <p:nvPr/>
          </p:nvSpPr>
          <p:spPr bwMode="auto">
            <a:xfrm>
              <a:off x="4522" y="2280"/>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K</a:t>
              </a:r>
              <a:endParaRPr lang="en-US" sz="2500">
                <a:solidFill>
                  <a:schemeClr val="accent2"/>
                </a:solidFill>
                <a:latin typeface="Times Roman" charset="0"/>
              </a:endParaRPr>
            </a:p>
          </p:txBody>
        </p:sp>
        <p:sp>
          <p:nvSpPr>
            <p:cNvPr id="87062" name="Text Box 133"/>
            <p:cNvSpPr txBox="1">
              <a:spLocks noChangeArrowheads="1"/>
            </p:cNvSpPr>
            <p:nvPr/>
          </p:nvSpPr>
          <p:spPr bwMode="auto">
            <a:xfrm>
              <a:off x="3852" y="2234"/>
              <a:ext cx="37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J</a:t>
              </a:r>
              <a:endParaRPr lang="en-US" sz="2500">
                <a:solidFill>
                  <a:schemeClr val="accent2"/>
                </a:solidFill>
                <a:latin typeface="Times Roman" charset="0"/>
              </a:endParaRPr>
            </a:p>
          </p:txBody>
        </p:sp>
        <p:sp>
          <p:nvSpPr>
            <p:cNvPr id="87063" name="Text Box 132"/>
            <p:cNvSpPr txBox="1">
              <a:spLocks noChangeArrowheads="1"/>
            </p:cNvSpPr>
            <p:nvPr/>
          </p:nvSpPr>
          <p:spPr bwMode="auto">
            <a:xfrm>
              <a:off x="3898" y="1225"/>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D</a:t>
              </a:r>
              <a:endParaRPr lang="en-US" sz="2500">
                <a:solidFill>
                  <a:schemeClr val="accent2"/>
                </a:solidFill>
                <a:latin typeface="Times Roman" charset="0"/>
              </a:endParaRPr>
            </a:p>
          </p:txBody>
        </p:sp>
        <p:sp>
          <p:nvSpPr>
            <p:cNvPr id="87064" name="Text Box 141"/>
            <p:cNvSpPr txBox="1">
              <a:spLocks noChangeArrowheads="1"/>
            </p:cNvSpPr>
            <p:nvPr/>
          </p:nvSpPr>
          <p:spPr bwMode="auto">
            <a:xfrm>
              <a:off x="3572" y="1849"/>
              <a:ext cx="310"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I</a:t>
              </a:r>
              <a:endParaRPr lang="en-US" sz="2500">
                <a:solidFill>
                  <a:schemeClr val="accent2"/>
                </a:solidFill>
                <a:latin typeface="Times Roman" charset="0"/>
              </a:endParaRPr>
            </a:p>
          </p:txBody>
        </p:sp>
      </p:grpSp>
      <p:sp>
        <p:nvSpPr>
          <p:cNvPr id="87045" name="Rectangle 274"/>
          <p:cNvSpPr>
            <a:spLocks noChangeArrowheads="1"/>
          </p:cNvSpPr>
          <p:nvPr/>
        </p:nvSpPr>
        <p:spPr bwMode="auto">
          <a:xfrm>
            <a:off x="4876800" y="1143000"/>
            <a:ext cx="3505200" cy="503555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rgbClr val="0000FF"/>
              </a:buClr>
              <a:buSzPct val="65000"/>
              <a:buFont typeface="Monotype Sorts" charset="2"/>
              <a:buChar char="n"/>
            </a:pPr>
            <a:r>
              <a:rPr lang="en-US" sz="2200">
                <a:latin typeface="Arial Unicode MS" charset="0"/>
              </a:rPr>
              <a:t>Each Connection has a Pipe Valve.</a:t>
            </a:r>
          </a:p>
          <a:p>
            <a:pPr marL="342900" indent="-342900">
              <a:lnSpc>
                <a:spcPct val="80000"/>
              </a:lnSpc>
              <a:spcBef>
                <a:spcPct val="20000"/>
              </a:spcBef>
              <a:buClr>
                <a:srgbClr val="0000FF"/>
              </a:buClr>
              <a:buSzPct val="65000"/>
              <a:buFont typeface="Monotype Sorts" charset="2"/>
              <a:buChar char="n"/>
            </a:pPr>
            <a:endParaRPr lang="en-US" sz="2200" u="sng">
              <a:latin typeface="Arial Unicode MS" charset="0"/>
            </a:endParaRPr>
          </a:p>
          <a:p>
            <a:pPr marL="342900" indent="-342900">
              <a:lnSpc>
                <a:spcPct val="80000"/>
              </a:lnSpc>
              <a:spcBef>
                <a:spcPct val="20000"/>
              </a:spcBef>
              <a:buClr>
                <a:srgbClr val="0000FF"/>
              </a:buClr>
              <a:buSzPct val="65000"/>
              <a:buFont typeface="Monotype Sorts" charset="2"/>
              <a:buNone/>
            </a:pPr>
            <a:endParaRPr lang="en-US" sz="2200">
              <a:latin typeface="Arial Unicode MS" charset="0"/>
            </a:endParaRPr>
          </a:p>
          <a:p>
            <a:pPr marL="342900" indent="-342900">
              <a:lnSpc>
                <a:spcPct val="80000"/>
              </a:lnSpc>
              <a:spcBef>
                <a:spcPct val="20000"/>
              </a:spcBef>
              <a:buClr>
                <a:srgbClr val="0000FF"/>
              </a:buClr>
              <a:buSzPct val="65000"/>
              <a:buFont typeface="Monotype Sorts" charset="2"/>
              <a:buChar char="n"/>
            </a:pPr>
            <a:endParaRPr lang="en-US" sz="2200">
              <a:latin typeface="Arial Unicode MS" charset="0"/>
            </a:endParaRPr>
          </a:p>
        </p:txBody>
      </p:sp>
      <p:sp>
        <p:nvSpPr>
          <p:cNvPr id="87046" name="Oval 3"/>
          <p:cNvSpPr>
            <a:spLocks noChangeArrowheads="1"/>
          </p:cNvSpPr>
          <p:nvPr/>
        </p:nvSpPr>
        <p:spPr bwMode="auto">
          <a:xfrm>
            <a:off x="5408613" y="2347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sp>
        <p:nvSpPr>
          <p:cNvPr id="87047" name="Line 26"/>
          <p:cNvSpPr>
            <a:spLocks noChangeShapeType="1"/>
          </p:cNvSpPr>
          <p:nvPr/>
        </p:nvSpPr>
        <p:spPr bwMode="auto">
          <a:xfrm flipV="1">
            <a:off x="5811838" y="2486025"/>
            <a:ext cx="779462"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sp>
        <p:nvSpPr>
          <p:cNvPr id="87048" name="Text Box 30"/>
          <p:cNvSpPr txBox="1">
            <a:spLocks noChangeArrowheads="1"/>
          </p:cNvSpPr>
          <p:nvPr/>
        </p:nvSpPr>
        <p:spPr bwMode="auto">
          <a:xfrm>
            <a:off x="8223250" y="2181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49" name="Text Box 43"/>
          <p:cNvSpPr txBox="1">
            <a:spLocks noChangeArrowheads="1"/>
          </p:cNvSpPr>
          <p:nvPr/>
        </p:nvSpPr>
        <p:spPr bwMode="auto">
          <a:xfrm>
            <a:off x="5519738" y="2133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0" name="Text Box 44"/>
          <p:cNvSpPr txBox="1">
            <a:spLocks noChangeArrowheads="1"/>
          </p:cNvSpPr>
          <p:nvPr/>
        </p:nvSpPr>
        <p:spPr bwMode="auto">
          <a:xfrm>
            <a:off x="5748338" y="2651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1" name="Rectangle 9"/>
          <p:cNvSpPr>
            <a:spLocks noChangeAspect="1" noChangeArrowheads="1"/>
          </p:cNvSpPr>
          <p:nvPr/>
        </p:nvSpPr>
        <p:spPr bwMode="auto">
          <a:xfrm>
            <a:off x="3965575"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7052" name="Rectangle 10"/>
          <p:cNvSpPr>
            <a:spLocks noChangeAspect="1" noChangeArrowheads="1"/>
          </p:cNvSpPr>
          <p:nvPr/>
        </p:nvSpPr>
        <p:spPr bwMode="auto">
          <a:xfrm>
            <a:off x="6591300"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Logic</a:t>
            </a:r>
          </a:p>
        </p:txBody>
      </p:sp>
      <p:grpSp>
        <p:nvGrpSpPr>
          <p:cNvPr id="88067" name="Group 3"/>
          <p:cNvGrpSpPr>
            <a:grpSpLocks/>
          </p:cNvGrpSpPr>
          <p:nvPr/>
        </p:nvGrpSpPr>
        <p:grpSpPr bwMode="auto">
          <a:xfrm>
            <a:off x="573088" y="1198563"/>
            <a:ext cx="8189912" cy="4424362"/>
            <a:chOff x="3718" y="1043"/>
            <a:chExt cx="2254" cy="3158"/>
          </a:xfrm>
        </p:grpSpPr>
        <p:sp>
          <p:nvSpPr>
            <p:cNvPr id="88069" name="Line 4"/>
            <p:cNvSpPr>
              <a:spLocks noChangeShapeType="1"/>
            </p:cNvSpPr>
            <p:nvPr/>
          </p:nvSpPr>
          <p:spPr bwMode="auto">
            <a:xfrm>
              <a:off x="3718" y="1046"/>
              <a:ext cx="225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0" name="Line 5"/>
            <p:cNvSpPr>
              <a:spLocks noChangeShapeType="1"/>
            </p:cNvSpPr>
            <p:nvPr/>
          </p:nvSpPr>
          <p:spPr bwMode="auto">
            <a:xfrm>
              <a:off x="3718" y="1046"/>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1" name="Line 6"/>
            <p:cNvSpPr>
              <a:spLocks noChangeShapeType="1"/>
            </p:cNvSpPr>
            <p:nvPr/>
          </p:nvSpPr>
          <p:spPr bwMode="auto">
            <a:xfrm>
              <a:off x="5962" y="1043"/>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2" name="Freeform 7"/>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grpSp>
      <p:sp>
        <p:nvSpPr>
          <p:cNvPr id="88068" name="Text Box 8"/>
          <p:cNvSpPr txBox="1">
            <a:spLocks noChangeArrowheads="1"/>
          </p:cNvSpPr>
          <p:nvPr/>
        </p:nvSpPr>
        <p:spPr bwMode="auto">
          <a:xfrm>
            <a:off x="573088" y="1382713"/>
            <a:ext cx="8570912" cy="3957637"/>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sz="2200" b="1">
                <a:latin typeface="Courier" charset="0"/>
              </a:rPr>
              <a:t>To open a path from a storage tank to </a:t>
            </a:r>
          </a:p>
          <a:p>
            <a:pPr defTabSz="820738"/>
            <a:r>
              <a:rPr lang="en-US" sz="2200" b="1">
                <a:latin typeface="Courier" charset="0"/>
              </a:rPr>
              <a:t>a cooking tank:</a:t>
            </a:r>
          </a:p>
          <a:p>
            <a:pPr defTabSz="820738"/>
            <a:r>
              <a:rPr lang="en-US" sz="2200" b="1">
                <a:latin typeface="Courier" charset="0"/>
              </a:rPr>
              <a:t>	Select a PipePath between the two tanks;</a:t>
            </a:r>
          </a:p>
          <a:p>
            <a:pPr defTabSz="820738"/>
            <a:r>
              <a:rPr lang="en-US" sz="2200" b="1">
                <a:latin typeface="Courier" charset="0"/>
              </a:rPr>
              <a:t>	Find all the Pipes in the PipePath;</a:t>
            </a:r>
          </a:p>
          <a:p>
            <a:pPr defTabSz="820738"/>
            <a:r>
              <a:rPr lang="en-US" sz="2200" b="1">
                <a:latin typeface="Courier" charset="0"/>
              </a:rPr>
              <a:t>	Find all the Connections between the </a:t>
            </a:r>
          </a:p>
          <a:p>
            <a:pPr defTabSz="820738"/>
            <a:r>
              <a:rPr lang="en-US" sz="2200" b="1">
                <a:latin typeface="Courier" charset="0"/>
              </a:rPr>
              <a:t>		Pipes in each PipePath;</a:t>
            </a:r>
          </a:p>
          <a:p>
            <a:pPr defTabSz="820738"/>
            <a:r>
              <a:rPr lang="en-US" sz="2200" b="1">
                <a:latin typeface="Courier" charset="0"/>
              </a:rPr>
              <a:t>	Find the PipeValve for each Connection; </a:t>
            </a:r>
          </a:p>
          <a:p>
            <a:pPr defTabSz="820738"/>
            <a:r>
              <a:rPr lang="en-US" sz="2200" b="1">
                <a:latin typeface="Courier" charset="0"/>
              </a:rPr>
              <a:t>	Open each PipeValve;</a:t>
            </a:r>
          </a:p>
          <a:p>
            <a:pPr defTabSz="820738"/>
            <a:r>
              <a:rPr lang="en-US" sz="2200" b="1">
                <a:latin typeface="Courier" charset="0"/>
              </a:rPr>
              <a:t>	Open the InletValve for the CookingTank;</a:t>
            </a:r>
          </a:p>
          <a:p>
            <a:pPr defTabSz="820738"/>
            <a:r>
              <a:rPr lang="en-US" sz="2200" b="1">
                <a:latin typeface="Courier" charset="0"/>
              </a:rPr>
              <a:t>	Open the OutletValve for the StorageTank;</a:t>
            </a:r>
          </a:p>
          <a:p>
            <a:pPr defTabSz="820738"/>
            <a:endParaRPr lang="en-US" sz="2200" b="1">
              <a:latin typeface="Courier" charset="0"/>
            </a:endParaRPr>
          </a:p>
          <a:p>
            <a:pPr defTabSz="820738"/>
            <a:endParaRPr lang="en-US" b="1">
              <a:latin typeface="Courier" charset="0"/>
            </a:endParaRP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Resilient to Change?</a:t>
            </a:r>
          </a:p>
        </p:txBody>
      </p:sp>
      <p:sp>
        <p:nvSpPr>
          <p:cNvPr id="89091" name="Rectangle 3"/>
          <p:cNvSpPr>
            <a:spLocks noGrp="1" noChangeArrowheads="1"/>
          </p:cNvSpPr>
          <p:nvPr>
            <p:ph type="body" idx="1"/>
          </p:nvPr>
        </p:nvSpPr>
        <p:spPr/>
        <p:txBody>
          <a:bodyPr/>
          <a:lstStyle/>
          <a:p>
            <a:pPr lvl="1"/>
            <a:r>
              <a:rPr lang="en-US" dirty="0"/>
              <a:t>In the world, the addition of new valve #23 is small.</a:t>
            </a:r>
          </a:p>
          <a:p>
            <a:pPr lvl="1"/>
            <a:r>
              <a:rPr lang="en-US" dirty="0"/>
              <a:t>In the old abstraction, the resulting change is huge.</a:t>
            </a:r>
          </a:p>
          <a:p>
            <a:pPr lvl="1"/>
            <a:r>
              <a:rPr lang="en-US" dirty="0"/>
              <a:t>In the new abstraction, only the data changes. </a:t>
            </a:r>
            <a:br>
              <a:rPr lang="en-US" dirty="0"/>
            </a:br>
            <a:endParaRPr lang="en-US" dirty="0"/>
          </a:p>
          <a:p>
            <a:r>
              <a:rPr lang="en-US" dirty="0"/>
              <a:t>	Pipe	Pipe	Valve</a:t>
            </a:r>
          </a:p>
          <a:p>
            <a:r>
              <a:rPr lang="en-US" dirty="0"/>
              <a:t>	A	D1	5</a:t>
            </a:r>
          </a:p>
          <a:p>
            <a:r>
              <a:rPr lang="en-US" dirty="0"/>
              <a:t>	D1	D2	23</a:t>
            </a:r>
          </a:p>
          <a:p>
            <a:r>
              <a:rPr lang="en-US" dirty="0"/>
              <a:t>	D2	J	10</a:t>
            </a:r>
          </a:p>
          <a:p>
            <a:r>
              <a:rPr lang="en-US" dirty="0"/>
              <a:t>	J	K	15</a:t>
            </a:r>
          </a:p>
          <a:p>
            <a:endParaRPr lang="en-US" dirty="0"/>
          </a:p>
          <a:p>
            <a:endParaRPr lang="en-US" dirty="0"/>
          </a:p>
          <a:p>
            <a:pPr lvl="1"/>
            <a:r>
              <a:rPr lang="en-US" dirty="0"/>
              <a:t>The change in the logic is none, absolutely none.</a:t>
            </a:r>
          </a:p>
        </p:txBody>
      </p:sp>
      <p:sp>
        <p:nvSpPr>
          <p:cNvPr id="89092" name="Text Box 4"/>
          <p:cNvSpPr txBox="1">
            <a:spLocks noChangeArrowheads="1"/>
          </p:cNvSpPr>
          <p:nvPr/>
        </p:nvSpPr>
        <p:spPr bwMode="auto">
          <a:xfrm>
            <a:off x="4643438" y="3276600"/>
            <a:ext cx="2290762" cy="1292225"/>
          </a:xfrm>
          <a:prstGeom prst="rect">
            <a:avLst/>
          </a:prstGeom>
          <a:noFill/>
          <a:ln w="38100">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sz="2500" b="1" dirty="0">
                <a:latin typeface="Comic Sans MS"/>
              </a:rPr>
              <a:t>The dreaded new valve 23.</a:t>
            </a:r>
            <a:endParaRPr lang="en-US" sz="2500" dirty="0">
              <a:latin typeface="Times Roman" charset="0"/>
            </a:endParaRPr>
          </a:p>
        </p:txBody>
      </p:sp>
      <p:grpSp>
        <p:nvGrpSpPr>
          <p:cNvPr id="89093" name="Group 5"/>
          <p:cNvGrpSpPr>
            <a:grpSpLocks/>
          </p:cNvGrpSpPr>
          <p:nvPr/>
        </p:nvGrpSpPr>
        <p:grpSpPr bwMode="auto">
          <a:xfrm>
            <a:off x="5954713" y="3816350"/>
            <a:ext cx="2808287" cy="1660525"/>
            <a:chOff x="3968" y="3040"/>
            <a:chExt cx="1946" cy="1185"/>
          </a:xfrm>
        </p:grpSpPr>
        <p:sp>
          <p:nvSpPr>
            <p:cNvPr id="89098" name="Freeform 6"/>
            <p:cNvSpPr>
              <a:spLocks/>
            </p:cNvSpPr>
            <p:nvPr/>
          </p:nvSpPr>
          <p:spPr bwMode="auto">
            <a:xfrm>
              <a:off x="4604" y="3040"/>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9099" name="AutoShape 7"/>
            <p:cNvSpPr>
              <a:spLocks noChangeAspect="1" noChangeArrowheads="1"/>
            </p:cNvSpPr>
            <p:nvPr/>
          </p:nvSpPr>
          <p:spPr bwMode="auto">
            <a:xfrm rot="2708947">
              <a:off x="4621" y="3228"/>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0" name="AutoShape 8"/>
            <p:cNvSpPr>
              <a:spLocks noChangeAspect="1" noChangeArrowheads="1"/>
            </p:cNvSpPr>
            <p:nvPr/>
          </p:nvSpPr>
          <p:spPr bwMode="auto">
            <a:xfrm rot="-8091053">
              <a:off x="5759" y="3220"/>
              <a:ext cx="95" cy="99"/>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1" name="AutoShape 9"/>
            <p:cNvSpPr>
              <a:spLocks noChangeAspect="1" noChangeArrowheads="1"/>
            </p:cNvSpPr>
            <p:nvPr/>
          </p:nvSpPr>
          <p:spPr bwMode="auto">
            <a:xfrm rot="8091053" flipH="1">
              <a:off x="4556" y="3965"/>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9102" name="AutoShape 10"/>
            <p:cNvSpPr>
              <a:spLocks noChangeAspect="1" noChangeArrowheads="1"/>
            </p:cNvSpPr>
            <p:nvPr/>
          </p:nvSpPr>
          <p:spPr bwMode="auto">
            <a:xfrm rot="18891053" flipH="1">
              <a:off x="5293" y="3971"/>
              <a:ext cx="119" cy="123"/>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9103" name="AutoShape 11"/>
            <p:cNvCxnSpPr>
              <a:cxnSpLocks noChangeShapeType="1"/>
            </p:cNvCxnSpPr>
            <p:nvPr/>
          </p:nvCxnSpPr>
          <p:spPr bwMode="auto">
            <a:xfrm flipV="1">
              <a:off x="4683" y="3278"/>
              <a:ext cx="548" cy="1"/>
            </a:xfrm>
            <a:prstGeom prst="bentConnector3">
              <a:avLst>
                <a:gd name="adj1" fmla="val 50000"/>
              </a:avLst>
            </a:prstGeom>
            <a:noFill/>
            <a:ln w="76200">
              <a:solidFill>
                <a:srgbClr val="F6BF69"/>
              </a:solidFill>
              <a:miter lim="800000"/>
              <a:headEnd/>
              <a:tailEnd/>
            </a:ln>
          </p:spPr>
        </p:cxnSp>
        <p:cxnSp>
          <p:nvCxnSpPr>
            <p:cNvPr id="89104" name="AutoShape 12"/>
            <p:cNvCxnSpPr>
              <a:cxnSpLocks noChangeShapeType="1"/>
            </p:cNvCxnSpPr>
            <p:nvPr/>
          </p:nvCxnSpPr>
          <p:spPr bwMode="auto">
            <a:xfrm>
              <a:off x="5108" y="3276"/>
              <a:ext cx="694" cy="9"/>
            </a:xfrm>
            <a:prstGeom prst="straightConnector1">
              <a:avLst/>
            </a:prstGeom>
            <a:noFill/>
            <a:ln w="76200">
              <a:solidFill>
                <a:srgbClr val="F6BF69"/>
              </a:solidFill>
              <a:round/>
              <a:headEnd/>
              <a:tailEnd/>
            </a:ln>
          </p:spPr>
        </p:cxnSp>
        <p:cxnSp>
          <p:nvCxnSpPr>
            <p:cNvPr id="89105" name="AutoShape 13"/>
            <p:cNvCxnSpPr>
              <a:cxnSpLocks noChangeShapeType="1"/>
            </p:cNvCxnSpPr>
            <p:nvPr/>
          </p:nvCxnSpPr>
          <p:spPr bwMode="auto">
            <a:xfrm>
              <a:off x="4687" y="4009"/>
              <a:ext cx="598" cy="4"/>
            </a:xfrm>
            <a:prstGeom prst="straightConnector1">
              <a:avLst/>
            </a:prstGeom>
            <a:noFill/>
            <a:ln w="76200">
              <a:solidFill>
                <a:srgbClr val="F6BF69"/>
              </a:solidFill>
              <a:round/>
              <a:headEnd/>
              <a:tailEnd/>
            </a:ln>
          </p:spPr>
        </p:cxnSp>
        <p:sp>
          <p:nvSpPr>
            <p:cNvPr id="89106" name="Line 14"/>
            <p:cNvSpPr>
              <a:spLocks noChangeShapeType="1"/>
            </p:cNvSpPr>
            <p:nvPr/>
          </p:nvSpPr>
          <p:spPr bwMode="auto">
            <a:xfrm>
              <a:off x="5180" y="3275"/>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9107" name="AutoShape 15"/>
            <p:cNvSpPr>
              <a:spLocks noChangeAspect="1" noChangeArrowheads="1"/>
            </p:cNvSpPr>
            <p:nvPr/>
          </p:nvSpPr>
          <p:spPr bwMode="auto">
            <a:xfrm rot="8108947">
              <a:off x="5138" y="3634"/>
              <a:ext cx="134"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8" name="AutoShape 16"/>
            <p:cNvSpPr>
              <a:spLocks noChangeAspect="1" noChangeArrowheads="1"/>
            </p:cNvSpPr>
            <p:nvPr/>
          </p:nvSpPr>
          <p:spPr bwMode="auto">
            <a:xfrm rot="-2691053">
              <a:off x="5137" y="3448"/>
              <a:ext cx="138"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9" name="Freeform 17"/>
            <p:cNvSpPr>
              <a:spLocks/>
            </p:cNvSpPr>
            <p:nvPr/>
          </p:nvSpPr>
          <p:spPr bwMode="auto">
            <a:xfrm>
              <a:off x="5088" y="3616"/>
              <a:ext cx="282" cy="26"/>
            </a:xfrm>
            <a:custGeom>
              <a:avLst/>
              <a:gdLst>
                <a:gd name="T0" fmla="*/ 0 w 280"/>
                <a:gd name="T1" fmla="*/ 68 h 24"/>
                <a:gd name="T2" fmla="*/ 117 w 280"/>
                <a:gd name="T3" fmla="*/ 0 h 24"/>
                <a:gd name="T4" fmla="*/ 242 w 280"/>
                <a:gd name="T5" fmla="*/ 24 h 24"/>
                <a:gd name="T6" fmla="*/ 282 w 280"/>
                <a:gd name="T7" fmla="*/ 46 h 24"/>
                <a:gd name="T8" fmla="*/ 306 w 280"/>
                <a:gd name="T9" fmla="*/ 68 h 24"/>
                <a:gd name="T10" fmla="*/ 0 60000 65536"/>
                <a:gd name="T11" fmla="*/ 0 60000 65536"/>
                <a:gd name="T12" fmla="*/ 0 60000 65536"/>
                <a:gd name="T13" fmla="*/ 0 60000 65536"/>
                <a:gd name="T14" fmla="*/ 0 60000 65536"/>
                <a:gd name="T15" fmla="*/ 0 w 280"/>
                <a:gd name="T16" fmla="*/ 0 h 24"/>
                <a:gd name="T17" fmla="*/ 280 w 280"/>
                <a:gd name="T18" fmla="*/ 24 h 24"/>
              </a:gdLst>
              <a:ahLst/>
              <a:cxnLst>
                <a:cxn ang="T10">
                  <a:pos x="T0" y="T1"/>
                </a:cxn>
                <a:cxn ang="T11">
                  <a:pos x="T2" y="T3"/>
                </a:cxn>
                <a:cxn ang="T12">
                  <a:pos x="T4" y="T5"/>
                </a:cxn>
                <a:cxn ang="T13">
                  <a:pos x="T6" y="T7"/>
                </a:cxn>
                <a:cxn ang="T14">
                  <a:pos x="T8" y="T9"/>
                </a:cxn>
              </a:cxnLst>
              <a:rect l="T15" t="T16" r="T17" b="T18"/>
              <a:pathLst>
                <a:path w="280" h="24">
                  <a:moveTo>
                    <a:pt x="0" y="24"/>
                  </a:moveTo>
                  <a:cubicBezTo>
                    <a:pt x="35" y="12"/>
                    <a:pt x="68" y="6"/>
                    <a:pt x="104" y="0"/>
                  </a:cubicBezTo>
                  <a:cubicBezTo>
                    <a:pt x="141" y="3"/>
                    <a:pt x="179" y="4"/>
                    <a:pt x="216" y="8"/>
                  </a:cubicBezTo>
                  <a:cubicBezTo>
                    <a:pt x="230" y="9"/>
                    <a:pt x="243" y="13"/>
                    <a:pt x="256" y="16"/>
                  </a:cubicBezTo>
                  <a:cubicBezTo>
                    <a:pt x="264" y="18"/>
                    <a:pt x="280" y="24"/>
                    <a:pt x="280" y="24"/>
                  </a:cubicBezTo>
                </a:path>
              </a:pathLst>
            </a:custGeom>
            <a:no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9110" name="Text Box 18"/>
            <p:cNvSpPr txBox="1">
              <a:spLocks noChangeArrowheads="1"/>
            </p:cNvSpPr>
            <p:nvPr/>
          </p:nvSpPr>
          <p:spPr bwMode="auto">
            <a:xfrm>
              <a:off x="5005" y="3076"/>
              <a:ext cx="484" cy="379"/>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D1</a:t>
              </a:r>
            </a:p>
          </p:txBody>
        </p:sp>
        <p:sp>
          <p:nvSpPr>
            <p:cNvPr id="89111" name="Text Box 19"/>
            <p:cNvSpPr txBox="1">
              <a:spLocks noChangeArrowheads="1"/>
            </p:cNvSpPr>
            <p:nvPr/>
          </p:nvSpPr>
          <p:spPr bwMode="auto">
            <a:xfrm>
              <a:off x="4773" y="3796"/>
              <a:ext cx="484" cy="378"/>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D2</a:t>
              </a:r>
            </a:p>
          </p:txBody>
        </p:sp>
        <p:sp>
          <p:nvSpPr>
            <p:cNvPr id="89112" name="Line 20"/>
            <p:cNvSpPr>
              <a:spLocks noChangeShapeType="1"/>
            </p:cNvSpPr>
            <p:nvPr/>
          </p:nvSpPr>
          <p:spPr bwMode="auto">
            <a:xfrm>
              <a:off x="3968" y="3344"/>
              <a:ext cx="1080" cy="232"/>
            </a:xfrm>
            <a:prstGeom prst="line">
              <a:avLst/>
            </a:prstGeom>
            <a:noFill/>
            <a:ln w="38100">
              <a:solidFill>
                <a:srgbClr val="FC0128"/>
              </a:solidFill>
              <a:round/>
              <a:headEnd/>
              <a:tailEnd type="triangle" w="med" len="med"/>
            </a:ln>
          </p:spPr>
          <p:txBody>
            <a:bodyPr lIns="173736" tIns="82296" rIns="173736" bIns="82296" anchor="ctr">
              <a:prstTxWarp prst="textNoShape">
                <a:avLst/>
              </a:prstTxWarp>
              <a:spAutoFit/>
            </a:bodyPr>
            <a:lstStyle/>
            <a:p>
              <a:endParaRPr lang="en-US"/>
            </a:p>
          </p:txBody>
        </p:sp>
      </p:grpSp>
      <p:grpSp>
        <p:nvGrpSpPr>
          <p:cNvPr id="89094" name="Group 21"/>
          <p:cNvGrpSpPr>
            <a:grpSpLocks/>
          </p:cNvGrpSpPr>
          <p:nvPr/>
        </p:nvGrpSpPr>
        <p:grpSpPr bwMode="auto">
          <a:xfrm>
            <a:off x="1600200" y="3124200"/>
            <a:ext cx="2413000" cy="1366837"/>
            <a:chOff x="1006" y="2385"/>
            <a:chExt cx="1673" cy="975"/>
          </a:xfrm>
        </p:grpSpPr>
        <p:sp>
          <p:nvSpPr>
            <p:cNvPr id="89095" name="Rectangle 22"/>
            <p:cNvSpPr>
              <a:spLocks noChangeArrowheads="1"/>
            </p:cNvSpPr>
            <p:nvPr/>
          </p:nvSpPr>
          <p:spPr bwMode="auto">
            <a:xfrm>
              <a:off x="1006" y="2753"/>
              <a:ext cx="1673" cy="26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6" name="Rectangle 23"/>
            <p:cNvSpPr>
              <a:spLocks noChangeArrowheads="1"/>
            </p:cNvSpPr>
            <p:nvPr/>
          </p:nvSpPr>
          <p:spPr bwMode="auto">
            <a:xfrm>
              <a:off x="1682" y="2385"/>
              <a:ext cx="425" cy="368"/>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7" name="Rectangle 24"/>
            <p:cNvSpPr>
              <a:spLocks noChangeArrowheads="1"/>
            </p:cNvSpPr>
            <p:nvPr/>
          </p:nvSpPr>
          <p:spPr bwMode="auto">
            <a:xfrm>
              <a:off x="1006" y="3016"/>
              <a:ext cx="407" cy="34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gr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401"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413"/>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Speed		Value</a:t>
            </a:r>
          </a:p>
          <a:p>
            <a:pPr defTabSz="820738"/>
            <a:r>
              <a:rPr lang="en-US" sz="2000" dirty="0">
                <a:latin typeface="Helvetica" charset="0"/>
              </a:rPr>
              <a:t>Acme 101 	0-10		 speed * 1.0</a:t>
            </a:r>
          </a:p>
          <a:p>
            <a:pPr defTabSz="820738"/>
            <a:r>
              <a:rPr lang="en-US" sz="2000" dirty="0">
                <a:latin typeface="Helvetica" charset="0"/>
              </a:rPr>
              <a:t>		10-30		 speed * 1.75</a:t>
            </a:r>
          </a:p>
          <a:p>
            <a:pPr defTabSz="820738"/>
            <a:r>
              <a:rPr lang="en-US" sz="2000" dirty="0">
                <a:latin typeface="Helvetica" charset="0"/>
              </a:rPr>
              <a:t>		25-50		 speed * 2</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speed * 1</a:t>
            </a:r>
          </a:p>
          <a:p>
            <a:pPr defTabSz="820738"/>
            <a:r>
              <a:rPr lang="en-US" sz="2000" dirty="0">
                <a:latin typeface="Helvetica" charset="0"/>
              </a:rPr>
              <a:t>		20-up		 speed *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105484" name="Text Box 12"/>
          <p:cNvSpPr txBox="1">
            <a:spLocks noChangeArrowheads="1"/>
          </p:cNvSpPr>
          <p:nvPr/>
        </p:nvSpPr>
        <p:spPr bwMode="auto">
          <a:xfrm>
            <a:off x="685800" y="1219200"/>
            <a:ext cx="8458200" cy="1277938"/>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a:latin typeface="Arial Unicode MS" charset="0"/>
              </a:rPr>
              <a:t>The motors in some pumps require a “gearing factor” </a:t>
            </a:r>
            <a:br>
              <a:rPr lang="en-US" sz="2200">
                <a:latin typeface="Arial Unicode MS" charset="0"/>
              </a:rPr>
            </a:br>
            <a:r>
              <a:rPr lang="en-US" sz="2200">
                <a:latin typeface="Arial Unicode MS" charset="0"/>
              </a:rPr>
              <a:t>depending on the desired final speed.</a:t>
            </a:r>
          </a:p>
          <a:p>
            <a:pPr>
              <a:spcBef>
                <a:spcPct val="50000"/>
              </a:spcBef>
              <a:defRPr/>
            </a:pPr>
            <a:endParaRPr lang="en-US" sz="2200">
              <a:effectLst>
                <a:outerShdw blurRad="38100" dist="38100" dir="2700000" algn="tl">
                  <a:srgbClr val="DDDDDD"/>
                </a:outerShdw>
              </a:effectLst>
            </a:endParaRP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a:latin typeface="Arial Unicode MS" charset="0"/>
              </a:rPr>
              <a:t>There are tiers</a:t>
            </a:r>
          </a:p>
          <a:p>
            <a:pPr lvl="1">
              <a:buSzPct val="125000"/>
              <a:buFont typeface="Wingdings" charset="2"/>
              <a:buChar char="§"/>
            </a:pPr>
            <a:r>
              <a:rPr lang="en-US">
                <a:latin typeface="Arial Unicode MS" charset="0"/>
              </a:rPr>
              <a:t>Each tier is a line (or a ray)</a:t>
            </a:r>
          </a:p>
          <a:p>
            <a:pPr lvl="1">
              <a:buSzPct val="125000"/>
              <a:buFont typeface="Wingdings" charset="2"/>
              <a:buChar char="§"/>
            </a:pPr>
            <a:r>
              <a:rPr lang="en-US">
                <a:latin typeface="Arial Unicode MS" charset="0"/>
              </a:rPr>
              <a:t>No sense in overlap</a:t>
            </a:r>
          </a:p>
        </p:txBody>
      </p:sp>
      <p:grpSp>
        <p:nvGrpSpPr>
          <p:cNvPr id="92164" name="Group 4"/>
          <p:cNvGrpSpPr>
            <a:grpSpLocks/>
          </p:cNvGrpSpPr>
          <p:nvPr/>
        </p:nvGrpSpPr>
        <p:grpSpPr bwMode="auto">
          <a:xfrm>
            <a:off x="1331913" y="2900363"/>
            <a:ext cx="5983287" cy="3082925"/>
            <a:chOff x="791" y="1765"/>
            <a:chExt cx="4929" cy="3006"/>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9" y="2668"/>
              <a:ext cx="1205" cy="5"/>
              <a:chOff x="1881" y="2727"/>
              <a:chExt cx="1205" cy="5"/>
            </a:xfrm>
          </p:grpSpPr>
          <p:sp>
            <p:nvSpPr>
              <p:cNvPr id="92195" name="Line 19"/>
              <p:cNvSpPr>
                <a:spLocks noChangeShapeType="1"/>
              </p:cNvSpPr>
              <p:nvPr/>
            </p:nvSpPr>
            <p:spPr bwMode="auto">
              <a:xfrm>
                <a:off x="1878" y="2723"/>
                <a:ext cx="602"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a:off x="2486" y="2736"/>
                <a:ext cx="600"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a:off x="2853" y="2110"/>
              <a:ext cx="1086"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2" name="Line 22"/>
            <p:cNvSpPr>
              <a:spLocks noChangeShapeType="1"/>
            </p:cNvSpPr>
            <p:nvPr/>
          </p:nvSpPr>
          <p:spPr bwMode="auto">
            <a:xfrm flipV="1">
              <a:off x="3936" y="2116"/>
              <a:ext cx="813"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02" y="3232"/>
              <a:ext cx="1263" cy="0"/>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5" name="Line 25"/>
            <p:cNvSpPr>
              <a:spLocks noChangeShapeType="1"/>
            </p:cNvSpPr>
            <p:nvPr/>
          </p:nvSpPr>
          <p:spPr bwMode="auto">
            <a:xfrm>
              <a:off x="2584" y="2624"/>
              <a:ext cx="3118" cy="0"/>
            </a:xfrm>
            <a:prstGeom prst="line">
              <a:avLst/>
            </a:prstGeom>
            <a:noFill/>
            <a:ln w="38100">
              <a:solidFill>
                <a:srgbClr val="FFFF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flipH="1">
              <a:off x="1928" y="2669"/>
              <a:ext cx="0" cy="74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84" y="2615"/>
              <a:ext cx="0" cy="618"/>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8" name="Line 28"/>
            <p:cNvSpPr>
              <a:spLocks noChangeShapeType="1"/>
            </p:cNvSpPr>
            <p:nvPr/>
          </p:nvSpPr>
          <p:spPr bwMode="auto">
            <a:xfrm>
              <a:off x="2866" y="2113"/>
              <a:ext cx="243" cy="565"/>
            </a:xfrm>
            <a:prstGeom prst="line">
              <a:avLst/>
            </a:prstGeom>
            <a:noFill/>
            <a:ln w="38100" cap="rnd">
              <a:solidFill>
                <a:schemeClr val="accent2"/>
              </a:solidFill>
              <a:prstDash val="sysDot"/>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68" y="2879"/>
              <a:ext cx="1532"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NewGearCo</a:t>
              </a:r>
              <a:endParaRPr lang="en-US" sz="2200" b="1" dirty="0">
                <a:latin typeface="Comic Sans MS"/>
              </a:endParaRPr>
            </a:p>
          </p:txBody>
        </p:sp>
        <p:sp>
          <p:nvSpPr>
            <p:cNvPr id="92190" name="Text Box 30"/>
            <p:cNvSpPr txBox="1">
              <a:spLocks noChangeArrowheads="1"/>
            </p:cNvSpPr>
            <p:nvPr/>
          </p:nvSpPr>
          <p:spPr bwMode="auto">
            <a:xfrm>
              <a:off x="4248" y="2293"/>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525" y="1765"/>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sp>
        <p:nvSpPr>
          <p:cNvPr id="93187" name="Rectangle 3"/>
          <p:cNvSpPr>
            <a:spLocks noGrp="1" noChangeArrowheads="1"/>
          </p:cNvSpPr>
          <p:nvPr>
            <p:ph type="body" idx="1"/>
          </p:nvPr>
        </p:nvSpPr>
        <p:spPr>
          <a:xfrm>
            <a:off x="685800" y="1143000"/>
            <a:ext cx="7772400" cy="533400"/>
          </a:xfrm>
        </p:spPr>
        <p:txBody>
          <a:bodyPr/>
          <a:lstStyle/>
          <a:p>
            <a:pPr marL="0" indent="0">
              <a:buFont typeface="Monotype Sorts" charset="2"/>
              <a:buNone/>
            </a:pPr>
            <a:r>
              <a:rPr lang="en-US">
                <a:latin typeface="Arial Unicode MS" charset="0"/>
              </a:rPr>
              <a:t>Abstract the tiers thus:</a:t>
            </a:r>
          </a:p>
          <a:p>
            <a:pPr marL="0" indent="0"/>
            <a:endParaRPr lang="en-US"/>
          </a:p>
        </p:txBody>
      </p:sp>
      <p:sp>
        <p:nvSpPr>
          <p:cNvPr id="93188" name="Rectangle 4"/>
          <p:cNvSpPr>
            <a:spLocks noChangeArrowheads="1"/>
          </p:cNvSpPr>
          <p:nvPr/>
        </p:nvSpPr>
        <p:spPr bwMode="auto">
          <a:xfrm>
            <a:off x="1741488" y="1968500"/>
            <a:ext cx="2033587" cy="102235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2000" u="sng">
                <a:latin typeface="Helvetica" charset="0"/>
              </a:rPr>
              <a:t>Tier Structure    </a:t>
            </a:r>
          </a:p>
          <a:p>
            <a:pPr defTabSz="820738"/>
            <a:r>
              <a:rPr lang="en-US" sz="2000">
                <a:latin typeface="Helvetica" charset="0"/>
              </a:rPr>
              <a:t> Name</a:t>
            </a:r>
          </a:p>
        </p:txBody>
      </p:sp>
      <p:sp>
        <p:nvSpPr>
          <p:cNvPr id="93189" name="Rectangle 5"/>
          <p:cNvSpPr>
            <a:spLocks noChangeArrowheads="1"/>
          </p:cNvSpPr>
          <p:nvPr/>
        </p:nvSpPr>
        <p:spPr bwMode="auto">
          <a:xfrm>
            <a:off x="5095875" y="1752600"/>
            <a:ext cx="2676525" cy="156210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1600" u="sng" dirty="0">
                <a:latin typeface="Helvetica" charset="0"/>
              </a:rPr>
              <a:t>Tier                   </a:t>
            </a:r>
          </a:p>
          <a:p>
            <a:pPr defTabSz="820738"/>
            <a:r>
              <a:rPr lang="en-US" sz="1600" dirty="0">
                <a:latin typeface="Helvetica" charset="0"/>
              </a:rPr>
              <a:t> Structure Name</a:t>
            </a:r>
          </a:p>
          <a:p>
            <a:pPr defTabSz="820738"/>
            <a:r>
              <a:rPr lang="en-US" sz="1600" dirty="0">
                <a:latin typeface="Helvetica" charset="0"/>
              </a:rPr>
              <a:t> Start</a:t>
            </a:r>
          </a:p>
          <a:p>
            <a:pPr defTabSz="820738"/>
            <a:r>
              <a:rPr lang="en-US" sz="1600" dirty="0">
                <a:latin typeface="Helvetica" charset="0"/>
              </a:rPr>
              <a:t> Stop</a:t>
            </a:r>
          </a:p>
          <a:p>
            <a:pPr defTabSz="820738"/>
            <a:r>
              <a:rPr lang="en-US" sz="1600" dirty="0">
                <a:latin typeface="Helvetica" charset="0"/>
              </a:rPr>
              <a:t> Factor </a:t>
            </a:r>
          </a:p>
        </p:txBody>
      </p:sp>
      <p:sp>
        <p:nvSpPr>
          <p:cNvPr id="93190" name="Line 6"/>
          <p:cNvSpPr>
            <a:spLocks noChangeShapeType="1"/>
          </p:cNvSpPr>
          <p:nvPr/>
        </p:nvSpPr>
        <p:spPr bwMode="auto">
          <a:xfrm flipV="1">
            <a:off x="3786188" y="2460625"/>
            <a:ext cx="1284287" cy="9525"/>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3191" name="Text Box 7"/>
          <p:cNvSpPr txBox="1">
            <a:spLocks noChangeArrowheads="1"/>
          </p:cNvSpPr>
          <p:nvPr/>
        </p:nvSpPr>
        <p:spPr bwMode="auto">
          <a:xfrm>
            <a:off x="3695700" y="2081213"/>
            <a:ext cx="4381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2" name="Text Box 8"/>
          <p:cNvSpPr txBox="1">
            <a:spLocks noChangeArrowheads="1"/>
          </p:cNvSpPr>
          <p:nvPr/>
        </p:nvSpPr>
        <p:spPr bwMode="auto">
          <a:xfrm>
            <a:off x="4440238" y="2081213"/>
            <a:ext cx="6540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endParaRPr lang="en-US">
              <a:latin typeface="Helvetica" charset="0"/>
            </a:endParaRPr>
          </a:p>
        </p:txBody>
      </p:sp>
      <p:sp>
        <p:nvSpPr>
          <p:cNvPr id="93194" name="Rectangle 11"/>
          <p:cNvSpPr>
            <a:spLocks noChangeArrowheads="1"/>
          </p:cNvSpPr>
          <p:nvPr/>
        </p:nvSpPr>
        <p:spPr bwMode="auto">
          <a:xfrm>
            <a:off x="1095375" y="3389313"/>
            <a:ext cx="223520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3195" name="Rectangle 12"/>
          <p:cNvSpPr>
            <a:spLocks noChangeArrowheads="1"/>
          </p:cNvSpPr>
          <p:nvPr/>
        </p:nvSpPr>
        <p:spPr bwMode="auto">
          <a:xfrm>
            <a:off x="3832225" y="3328988"/>
            <a:ext cx="85725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3196" name="Line 13"/>
          <p:cNvSpPr>
            <a:spLocks noChangeShapeType="1"/>
          </p:cNvSpPr>
          <p:nvPr/>
        </p:nvSpPr>
        <p:spPr bwMode="auto">
          <a:xfrm>
            <a:off x="5273675" y="3895725"/>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6248400" y="3898900"/>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a:off x="7239000" y="3898900"/>
            <a:ext cx="0" cy="2043113"/>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9" name="Rectangle 10"/>
          <p:cNvSpPr>
            <a:spLocks noChangeArrowheads="1"/>
          </p:cNvSpPr>
          <p:nvPr/>
        </p:nvSpPr>
        <p:spPr bwMode="auto">
          <a:xfrm>
            <a:off x="3987800" y="3900488"/>
            <a:ext cx="4241800"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Structure          Start       Stop           Factor</a:t>
            </a:r>
          </a:p>
          <a:p>
            <a:pPr defTabSz="820738"/>
            <a:r>
              <a:rPr lang="en-US" sz="1600" dirty="0">
                <a:latin typeface="Helvetica" charset="0"/>
              </a:rPr>
              <a:t>Acme101	0	10	1</a:t>
            </a:r>
          </a:p>
          <a:p>
            <a:pPr defTabSz="820738"/>
            <a:r>
              <a:rPr lang="en-US" sz="1600" dirty="0">
                <a:latin typeface="Helvetica" charset="0"/>
              </a:rPr>
              <a:t>Acme101            10	27	1.75</a:t>
            </a:r>
          </a:p>
          <a:p>
            <a:pPr defTabSz="820738"/>
            <a:r>
              <a:rPr lang="en-US" sz="1600" dirty="0">
                <a:latin typeface="Helvetica" charset="0"/>
              </a:rPr>
              <a:t>Acme101            27	50	2</a:t>
            </a:r>
          </a:p>
          <a:p>
            <a:pPr defTabSz="820738"/>
            <a:r>
              <a:rPr lang="en-US" sz="1600" dirty="0">
                <a:latin typeface="Helvetica" charset="0"/>
              </a:rPr>
              <a:t>Acme101            50	None	0</a:t>
            </a:r>
          </a:p>
          <a:p>
            <a:pPr defTabSz="820738"/>
            <a:r>
              <a:rPr lang="en-US" sz="1600" dirty="0" err="1">
                <a:latin typeface="Helvetica" charset="0"/>
              </a:rPr>
              <a:t>NewGearCo</a:t>
            </a:r>
            <a:r>
              <a:rPr lang="en-US" sz="1600" dirty="0">
                <a:latin typeface="Helvetica" charset="0"/>
              </a:rPr>
              <a:t>         0	None      1 </a:t>
            </a:r>
          </a:p>
          <a:p>
            <a:pPr defTabSz="820738"/>
            <a:r>
              <a:rPr lang="en-US" sz="1600" dirty="0" err="1">
                <a:latin typeface="Helvetica" charset="0"/>
              </a:rPr>
              <a:t>Pump’em</a:t>
            </a:r>
            <a:r>
              <a:rPr lang="en-US" sz="1600" dirty="0">
                <a:latin typeface="Helvetica" charset="0"/>
              </a:rPr>
              <a:t>	0           ….         …..</a:t>
            </a:r>
          </a:p>
          <a:p>
            <a:pPr defTabSz="820738"/>
            <a:r>
              <a:rPr lang="en-US" sz="1600" dirty="0">
                <a:latin typeface="Helvetica" charset="0"/>
              </a:rPr>
              <a:t>……...</a:t>
            </a: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a:latin typeface="Arial Unicode MS" charset="0"/>
              </a:rPr>
              <a:t>Find the tier structure matching the pump type.</a:t>
            </a:r>
          </a:p>
          <a:p>
            <a:pPr lvl="1">
              <a:buSzPct val="125000"/>
              <a:buFont typeface="Wingdings" charset="2"/>
              <a:buChar char="§"/>
            </a:pPr>
            <a:r>
              <a:rPr lang="en-US">
                <a:latin typeface="Arial Unicode MS" charset="0"/>
              </a:rPr>
              <a:t>Find the tier that contains the desired speed</a:t>
            </a:r>
          </a:p>
          <a:p>
            <a:pPr lvl="1">
              <a:buSzPct val="125000"/>
              <a:buFont typeface="Wingdings" charset="2"/>
              <a:buChar char="§"/>
            </a:pPr>
            <a:r>
              <a:rPr lang="en-US">
                <a:latin typeface="Arial Unicode MS" charset="0"/>
              </a:rPr>
              <a:t>Compute desired speed * selected factor</a:t>
            </a:r>
          </a:p>
          <a:p>
            <a:pPr lvl="1">
              <a:buSzPct val="125000"/>
              <a:buFont typeface="Wingdings" charset="2"/>
              <a:buChar char="§"/>
            </a:pPr>
            <a:r>
              <a:rPr lang="en-US">
                <a:latin typeface="Arial Unicode MS" charset="0"/>
              </a:rPr>
              <a:t>Send to the device</a:t>
            </a:r>
          </a:p>
          <a:p>
            <a:pPr lvl="1"/>
            <a:endParaRPr lang="en-US">
              <a:latin typeface="Arial Unicode MS" charset="0"/>
            </a:endParaRPr>
          </a:p>
          <a:p>
            <a:pPr marL="0" indent="0"/>
            <a:endParaRPr lang="en-US"/>
          </a:p>
          <a:p>
            <a:pPr lvl="1"/>
            <a:endParaRPr lang="en-US"/>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a:p>
          <a:p>
            <a:pPr marL="0" indent="0"/>
            <a:endParaRPr lang="en-US"/>
          </a:p>
        </p:txBody>
      </p:sp>
      <p:grpSp>
        <p:nvGrpSpPr>
          <p:cNvPr id="95236" name="Group 4"/>
          <p:cNvGrpSpPr>
            <a:grpSpLocks/>
          </p:cNvGrpSpPr>
          <p:nvPr/>
        </p:nvGrpSpPr>
        <p:grpSpPr bwMode="auto">
          <a:xfrm>
            <a:off x="1093788" y="927100"/>
            <a:ext cx="7380287" cy="3225800"/>
            <a:chOff x="623" y="2412"/>
            <a:chExt cx="5114" cy="2303"/>
          </a:xfrm>
        </p:grpSpPr>
        <p:sp>
          <p:nvSpPr>
            <p:cNvPr id="95238" name="Rectangle 5"/>
            <p:cNvSpPr>
              <a:spLocks noChangeArrowheads="1"/>
            </p:cNvSpPr>
            <p:nvPr/>
          </p:nvSpPr>
          <p:spPr bwMode="auto">
            <a:xfrm>
              <a:off x="713" y="2892"/>
              <a:ext cx="1681" cy="1088"/>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r>
                <a:rPr lang="en-US">
                  <a:solidFill>
                    <a:srgbClr val="CC0000"/>
                  </a:solidFill>
                  <a:latin typeface="Helvetica" charset="0"/>
                </a:rPr>
                <a:t>Nother Pump</a:t>
              </a:r>
            </a:p>
          </p:txBody>
        </p:sp>
        <p:sp>
          <p:nvSpPr>
            <p:cNvPr id="95239" name="Rectangle 6"/>
            <p:cNvSpPr>
              <a:spLocks noChangeArrowheads="1"/>
            </p:cNvSpPr>
            <p:nvPr/>
          </p:nvSpPr>
          <p:spPr bwMode="auto">
            <a:xfrm>
              <a:off x="2716" y="2846"/>
              <a:ext cx="3021" cy="1855"/>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u="sng" dirty="0">
                  <a:latin typeface="Helvetica" charset="0"/>
                </a:rPr>
                <a:t>Structure          Start    Stop      Factor</a:t>
              </a:r>
            </a:p>
            <a:p>
              <a:pPr defTabSz="820738"/>
              <a:r>
                <a:rPr lang="en-US" dirty="0">
                  <a:latin typeface="Helvetica" charset="0"/>
                </a:rPr>
                <a:t>Acme101	0	10	1</a:t>
              </a:r>
            </a:p>
            <a:p>
              <a:pPr defTabSz="820738"/>
              <a:r>
                <a:rPr lang="en-US" dirty="0">
                  <a:latin typeface="Helvetica" charset="0"/>
                </a:rPr>
                <a:t>Acme101	10	27	1.75</a:t>
              </a:r>
            </a:p>
            <a:p>
              <a:pPr defTabSz="820738"/>
              <a:r>
                <a:rPr lang="en-US" dirty="0">
                  <a:latin typeface="Helvetica" charset="0"/>
                </a:rPr>
                <a:t>Acme101	27	50	2</a:t>
              </a:r>
            </a:p>
            <a:p>
              <a:pPr defTabSz="820738"/>
              <a:r>
                <a:rPr lang="en-US" dirty="0">
                  <a:latin typeface="Helvetica" charset="0"/>
                </a:rPr>
                <a:t>Acme101           50	None	0</a:t>
              </a:r>
            </a:p>
            <a:p>
              <a:pPr defTabSz="820738"/>
              <a:r>
                <a:rPr lang="en-US" dirty="0" err="1">
                  <a:latin typeface="Helvetica" charset="0"/>
                </a:rPr>
                <a:t>NewGearCo</a:t>
              </a:r>
              <a:r>
                <a:rPr lang="en-US" dirty="0">
                  <a:latin typeface="Helvetica" charset="0"/>
                </a:rPr>
                <a:t>      0	None    1 </a:t>
              </a:r>
            </a:p>
            <a:p>
              <a:pPr defTabSz="820738"/>
              <a:r>
                <a:rPr lang="en-US" dirty="0" err="1">
                  <a:latin typeface="Helvetica" charset="0"/>
                </a:rPr>
                <a:t>Pump’em</a:t>
              </a:r>
              <a:r>
                <a:rPr lang="en-US" dirty="0">
                  <a:latin typeface="Helvetica" charset="0"/>
                </a:rPr>
                <a:t>	0           ….         …..</a:t>
              </a:r>
            </a:p>
            <a:p>
              <a:pPr defTabSz="820738"/>
              <a:r>
                <a:rPr lang="en-US" dirty="0" err="1">
                  <a:solidFill>
                    <a:srgbClr val="CC0000"/>
                  </a:solidFill>
                  <a:latin typeface="Helvetica" charset="0"/>
                </a:rPr>
                <a:t>Nother</a:t>
              </a:r>
              <a:r>
                <a:rPr lang="en-US" dirty="0">
                  <a:solidFill>
                    <a:srgbClr val="CC0000"/>
                  </a:solidFill>
                  <a:latin typeface="Helvetica" charset="0"/>
                </a:rPr>
                <a:t> Pump	10	20	0.75</a:t>
              </a:r>
            </a:p>
            <a:p>
              <a:pPr defTabSz="820738"/>
              <a:r>
                <a:rPr lang="en-US" dirty="0" err="1">
                  <a:solidFill>
                    <a:srgbClr val="CC0000"/>
                  </a:solidFill>
                  <a:latin typeface="Helvetica" charset="0"/>
                </a:rPr>
                <a:t>Nother</a:t>
              </a:r>
              <a:r>
                <a:rPr lang="en-US" dirty="0">
                  <a:solidFill>
                    <a:srgbClr val="CC0000"/>
                  </a:solidFill>
                  <a:latin typeface="Helvetica" charset="0"/>
                </a:rPr>
                <a:t> Pump	20	45	1.75</a:t>
              </a:r>
            </a:p>
          </p:txBody>
        </p:sp>
        <p:sp>
          <p:nvSpPr>
            <p:cNvPr id="95240" name="Rectangle 7"/>
            <p:cNvSpPr>
              <a:spLocks noChangeArrowheads="1"/>
            </p:cNvSpPr>
            <p:nvPr/>
          </p:nvSpPr>
          <p:spPr bwMode="auto">
            <a:xfrm>
              <a:off x="623" y="2467"/>
              <a:ext cx="1577"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5241" name="Rectangle 8"/>
            <p:cNvSpPr>
              <a:spLocks noChangeArrowheads="1"/>
            </p:cNvSpPr>
            <p:nvPr/>
          </p:nvSpPr>
          <p:spPr bwMode="auto">
            <a:xfrm>
              <a:off x="2645" y="2412"/>
              <a:ext cx="605"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5242" name="Line 9"/>
            <p:cNvSpPr>
              <a:spLocks noChangeShapeType="1"/>
            </p:cNvSpPr>
            <p:nvPr/>
          </p:nvSpPr>
          <p:spPr bwMode="auto">
            <a:xfrm>
              <a:off x="3808" y="2846"/>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3" name="Line 10"/>
            <p:cNvSpPr>
              <a:spLocks noChangeShapeType="1"/>
            </p:cNvSpPr>
            <p:nvPr/>
          </p:nvSpPr>
          <p:spPr bwMode="auto">
            <a:xfrm>
              <a:off x="4358" y="2851"/>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4" name="Line 11"/>
            <p:cNvSpPr>
              <a:spLocks noChangeShapeType="1"/>
            </p:cNvSpPr>
            <p:nvPr/>
          </p:nvSpPr>
          <p:spPr bwMode="auto">
            <a:xfrm>
              <a:off x="4994" y="2860"/>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5237" name="AutoShape 12"/>
          <p:cNvSpPr>
            <a:spLocks noChangeArrowheads="1"/>
          </p:cNvSpPr>
          <p:nvPr/>
        </p:nvSpPr>
        <p:spPr bwMode="auto">
          <a:xfrm>
            <a:off x="236538" y="4009616"/>
            <a:ext cx="3813175" cy="2101081"/>
          </a:xfrm>
          <a:prstGeom prst="cloudCallout">
            <a:avLst>
              <a:gd name="adj1" fmla="val 80421"/>
              <a:gd name="adj2" fmla="val 48630"/>
            </a:avLst>
          </a:prstGeom>
          <a:noFill/>
          <a:ln w="38100">
            <a:solidFill>
              <a:srgbClr val="008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hr-HR" dirty="0">
                <a:latin typeface="Ericsson Capital TT" charset="0"/>
              </a:rPr>
              <a:t>Remember!</a:t>
            </a:r>
            <a:endParaRPr lang="en-GB" dirty="0">
              <a:latin typeface="Ericsson Capital TT" charset="0"/>
            </a:endParaRPr>
          </a:p>
        </p:txBody>
      </p:sp>
      <p:sp>
        <p:nvSpPr>
          <p:cNvPr id="3" name="Content Placeholder 2"/>
          <p:cNvSpPr>
            <a:spLocks noGrp="1"/>
          </p:cNvSpPr>
          <p:nvPr>
            <p:ph idx="1"/>
          </p:nvPr>
        </p:nvSpPr>
        <p:spPr>
          <a:xfrm>
            <a:off x="396875" y="1204913"/>
            <a:ext cx="8351838" cy="5122862"/>
          </a:xfrm>
        </p:spPr>
        <p:txBody>
          <a:bodyPr>
            <a:normAutofit/>
          </a:bodyPr>
          <a:lstStyle/>
          <a:p>
            <a:pPr lvl="1">
              <a:defRPr/>
            </a:pPr>
            <a:r>
              <a:rPr lang="hr-HR" dirty="0"/>
              <a:t>Beware of </a:t>
            </a:r>
            <a:r>
              <a:rPr lang="en-GB" dirty="0"/>
              <a:t> “-</a:t>
            </a:r>
            <a:r>
              <a:rPr lang="en-GB" dirty="0" err="1"/>
              <a:t>er</a:t>
            </a:r>
            <a:r>
              <a:rPr lang="en-GB" dirty="0"/>
              <a:t>” classes     (e.g. Handler, Manager…)</a:t>
            </a:r>
          </a:p>
          <a:p>
            <a:pPr lvl="1">
              <a:defRPr/>
            </a:pPr>
            <a:r>
              <a:rPr lang="en-GB" dirty="0"/>
              <a:t>A good class model is simple and easily understandable even to the subject matter newbie</a:t>
            </a:r>
          </a:p>
          <a:p>
            <a:pPr lvl="1">
              <a:defRPr/>
            </a:pPr>
            <a:r>
              <a:rPr lang="en-GB" dirty="0"/>
              <a:t>A more elaborate class diagram usually results in simpler state models</a:t>
            </a:r>
          </a:p>
          <a:p>
            <a:pPr lvl="2">
              <a:buNone/>
              <a:defRPr/>
            </a:pPr>
            <a:endParaRPr lang="en-GB" sz="22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p:txBody>
          <a:bodyPr/>
          <a:lstStyle/>
          <a:p>
            <a:r>
              <a:rPr lang="en-US" dirty="0"/>
              <a:t>Class models capture:</a:t>
            </a:r>
          </a:p>
          <a:p>
            <a:pPr lvl="1"/>
            <a:r>
              <a:rPr lang="en-US" dirty="0"/>
              <a:t>abstractions of the things in and around the system. </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  </a:t>
            </a:r>
          </a:p>
          <a:p>
            <a:pPr lvl="1"/>
            <a:r>
              <a:rPr lang="en-US" dirty="0"/>
              <a:t>The granularity of reuse is the entire class diagram for a subject matter, not individual classes.</a:t>
            </a:r>
          </a:p>
          <a:p>
            <a:endParaRPr lang="en-US" dirty="0"/>
          </a:p>
        </p:txBody>
      </p:sp>
    </p:spTree>
    <p:extLst>
      <p:ext uri="{BB962C8B-B14F-4D97-AF65-F5344CB8AC3E}">
        <p14:creationId xmlns:p14="http://schemas.microsoft.com/office/powerpoint/2010/main" val="1248113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idx="1"/>
          </p:nvPr>
        </p:nvSpPr>
        <p:spPr/>
        <p:txBody>
          <a:bodyPr/>
          <a:lstStyle/>
          <a:p>
            <a:r>
              <a:rPr lang="en-US" dirty="0"/>
              <a:t>The scope of the requirements-clarification use cases </a:t>
            </a:r>
            <a:br>
              <a:rPr lang="en-US" dirty="0"/>
            </a:br>
            <a:r>
              <a:rPr lang="en-US" dirty="0"/>
              <a:t>is </a:t>
            </a:r>
            <a:r>
              <a:rPr lang="en-US" i="1" dirty="0"/>
              <a:t>the system</a:t>
            </a:r>
            <a:r>
              <a:rPr lang="en-US" dirty="0"/>
              <a:t>.</a:t>
            </a:r>
          </a:p>
          <a:p>
            <a:endParaRPr lang="en-US" dirty="0"/>
          </a:p>
          <a:p>
            <a:r>
              <a:rPr lang="en-US" dirty="0">
                <a:latin typeface="Comic Sans MS"/>
                <a:cs typeface="Comic Sans MS"/>
              </a:rPr>
              <a:t>The business and environment</a:t>
            </a:r>
          </a:p>
          <a:p>
            <a:endParaRPr lang="en-US" dirty="0">
              <a:latin typeface="Comic Sans MS"/>
              <a:cs typeface="Comic Sans MS"/>
            </a:endParaRPr>
          </a:p>
          <a:p>
            <a:endParaRPr lang="en-US" dirty="0">
              <a:latin typeface="Comic Sans MS"/>
              <a:cs typeface="Comic Sans MS"/>
            </a:endParaRPr>
          </a:p>
          <a:p>
            <a:r>
              <a:rPr lang="en-US" dirty="0">
                <a:latin typeface="Comic Sans MS"/>
                <a:cs typeface="Comic Sans MS"/>
              </a:rPr>
              <a:t>What you are building</a:t>
            </a:r>
          </a:p>
          <a:p>
            <a:endParaRPr lang="en-US" dirty="0">
              <a:latin typeface="Comic Sans MS"/>
              <a:cs typeface="Comic Sans MS"/>
            </a:endParaRPr>
          </a:p>
          <a:p>
            <a:endParaRPr lang="en-US" dirty="0">
              <a:latin typeface="Comic Sans MS"/>
              <a:cs typeface="Comic Sans MS"/>
            </a:endParaRPr>
          </a:p>
          <a:p>
            <a:r>
              <a:rPr lang="en-US" dirty="0">
                <a:latin typeface="Comic Sans MS"/>
                <a:cs typeface="Comic Sans MS"/>
              </a:rPr>
              <a:t>Just the software</a:t>
            </a:r>
          </a:p>
        </p:txBody>
      </p:sp>
      <p:sp>
        <p:nvSpPr>
          <p:cNvPr id="6" name="Oval 5"/>
          <p:cNvSpPr/>
          <p:nvPr/>
        </p:nvSpPr>
        <p:spPr bwMode="auto">
          <a:xfrm>
            <a:off x="4152900" y="2088906"/>
            <a:ext cx="4686300" cy="4235694"/>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Work</a:t>
            </a:r>
          </a:p>
        </p:txBody>
      </p:sp>
      <p:sp>
        <p:nvSpPr>
          <p:cNvPr id="5" name="Oval 4"/>
          <p:cNvSpPr/>
          <p:nvPr/>
        </p:nvSpPr>
        <p:spPr bwMode="auto">
          <a:xfrm>
            <a:off x="4743450" y="3246863"/>
            <a:ext cx="3505200" cy="3077737"/>
          </a:xfrm>
          <a:prstGeom prst="ellipse">
            <a:avLst/>
          </a:prstGeom>
          <a:solidFill>
            <a:srgbClr val="CC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System</a:t>
            </a:r>
          </a:p>
        </p:txBody>
      </p:sp>
      <p:sp>
        <p:nvSpPr>
          <p:cNvPr id="4" name="Oval 3"/>
          <p:cNvSpPr/>
          <p:nvPr/>
        </p:nvSpPr>
        <p:spPr bwMode="auto">
          <a:xfrm>
            <a:off x="5562600" y="4572000"/>
            <a:ext cx="1866900" cy="1752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Software</a:t>
            </a:r>
          </a:p>
        </p:txBody>
      </p:sp>
      <p:grpSp>
        <p:nvGrpSpPr>
          <p:cNvPr id="22" name="Group 41"/>
          <p:cNvGrpSpPr>
            <a:grpSpLocks noChangeAspect="1"/>
          </p:cNvGrpSpPr>
          <p:nvPr/>
        </p:nvGrpSpPr>
        <p:grpSpPr bwMode="auto">
          <a:xfrm flipH="1" flipV="1">
            <a:off x="4800600" y="2590800"/>
            <a:ext cx="609645" cy="174394"/>
            <a:chOff x="3433" y="1097"/>
            <a:chExt cx="636" cy="175"/>
          </a:xfrm>
        </p:grpSpPr>
        <p:sp>
          <p:nvSpPr>
            <p:cNvPr id="2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3" name="Group 41"/>
          <p:cNvGrpSpPr>
            <a:grpSpLocks noChangeAspect="1"/>
          </p:cNvGrpSpPr>
          <p:nvPr/>
        </p:nvGrpSpPr>
        <p:grpSpPr bwMode="auto">
          <a:xfrm flipH="1" flipV="1">
            <a:off x="3886199" y="3886200"/>
            <a:ext cx="1371600" cy="392358"/>
            <a:chOff x="3433" y="1097"/>
            <a:chExt cx="636" cy="175"/>
          </a:xfrm>
        </p:grpSpPr>
        <p:sp>
          <p:nvSpPr>
            <p:cNvPr id="3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7" name="Group 41"/>
          <p:cNvGrpSpPr>
            <a:grpSpLocks noChangeAspect="1"/>
          </p:cNvGrpSpPr>
          <p:nvPr/>
        </p:nvGrpSpPr>
        <p:grpSpPr bwMode="auto">
          <a:xfrm flipH="1" flipV="1">
            <a:off x="3468063" y="4876800"/>
            <a:ext cx="2170737" cy="620958"/>
            <a:chOff x="3433" y="1097"/>
            <a:chExt cx="636" cy="175"/>
          </a:xfrm>
        </p:grpSpPr>
        <p:sp>
          <p:nvSpPr>
            <p:cNvPr id="3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4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41" name="TextBox 40"/>
          <p:cNvSpPr txBox="1"/>
          <p:nvPr/>
        </p:nvSpPr>
        <p:spPr>
          <a:xfrm>
            <a:off x="936955" y="2971800"/>
            <a:ext cx="3192426" cy="2862322"/>
          </a:xfrm>
          <a:prstGeom prst="rect">
            <a:avLst/>
          </a:prstGeom>
          <a:noFill/>
        </p:spPr>
        <p:txBody>
          <a:bodyPr wrap="none" rtlCol="0">
            <a:spAutoFit/>
          </a:bodyPr>
          <a:lstStyle/>
          <a:p>
            <a:r>
              <a:rPr lang="en-US" sz="2000" dirty="0">
                <a:solidFill>
                  <a:schemeClr val="tx2">
                    <a:lumMod val="75000"/>
                  </a:schemeClr>
                </a:solidFill>
              </a:rPr>
              <a:t>Requirements Gathering</a:t>
            </a:r>
          </a:p>
          <a:p>
            <a:endParaRPr lang="en-US" sz="2000" dirty="0"/>
          </a:p>
          <a:p>
            <a:endParaRPr lang="en-US" sz="2000" dirty="0"/>
          </a:p>
          <a:p>
            <a:endParaRPr lang="en-US" sz="2000" dirty="0"/>
          </a:p>
          <a:p>
            <a:r>
              <a:rPr lang="en-US" sz="2000" dirty="0">
                <a:solidFill>
                  <a:srgbClr val="92D050"/>
                </a:solidFill>
              </a:rPr>
              <a:t>Requirements Clarification</a:t>
            </a:r>
          </a:p>
          <a:p>
            <a:endParaRPr lang="en-US" sz="2000" dirty="0"/>
          </a:p>
          <a:p>
            <a:endParaRPr lang="en-US" sz="2000" dirty="0"/>
          </a:p>
          <a:p>
            <a:endParaRPr lang="en-US" sz="2000" dirty="0"/>
          </a:p>
          <a:p>
            <a:r>
              <a:rPr lang="en-US" sz="2000" dirty="0">
                <a:solidFill>
                  <a:srgbClr val="FF0000"/>
                </a:solidFill>
              </a:rPr>
              <a:t>Product Construction</a:t>
            </a:r>
          </a:p>
        </p:txBody>
      </p:sp>
      <p:sp>
        <p:nvSpPr>
          <p:cNvPr id="42" name="Rectangle 41"/>
          <p:cNvSpPr/>
          <p:nvPr/>
        </p:nvSpPr>
        <p:spPr>
          <a:xfrm>
            <a:off x="304800" y="38100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60564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r>
              <a:rPr lang="en-US" dirty="0"/>
              <a:t>Good class models:</a:t>
            </a:r>
          </a:p>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a:t>
            </a:r>
          </a:p>
          <a:p>
            <a:pPr lvl="1"/>
            <a:r>
              <a:rPr lang="en-US" dirty="0"/>
              <a:t>Expose information, not hide (“encapsulate”) it</a:t>
            </a:r>
          </a:p>
          <a:p>
            <a:endParaRPr lang="en-US" dirty="0"/>
          </a:p>
        </p:txBody>
      </p:sp>
    </p:spTree>
    <p:extLst>
      <p:ext uri="{BB962C8B-B14F-4D97-AF65-F5344CB8AC3E}">
        <p14:creationId xmlns:p14="http://schemas.microsoft.com/office/powerpoint/2010/main" val="36389023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609600" y="4419600"/>
            <a:ext cx="4643954" cy="1951630"/>
            <a:chOff x="1906313" y="2514600"/>
            <a:chExt cx="6777554" cy="284828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7010400" y="4419601"/>
              <a:ext cx="1416372" cy="673771"/>
            </a:xfrm>
            <a:prstGeom prst="rect">
              <a:avLst/>
            </a:prstGeom>
            <a:noFill/>
          </p:spPr>
          <p:txBody>
            <a:bodyPr wrap="square" rtlCol="0">
              <a:spAutoFit/>
            </a:bodyPr>
            <a:lstStyle/>
            <a:p>
              <a:r>
                <a:rPr lang="en-US" sz="1200" dirty="0"/>
                <a:t>Door closed</a:t>
              </a:r>
            </a:p>
          </p:txBody>
        </p:sp>
        <p:sp>
          <p:nvSpPr>
            <p:cNvPr id="17" name="TextBox 16"/>
            <p:cNvSpPr txBox="1"/>
            <p:nvPr/>
          </p:nvSpPr>
          <p:spPr>
            <a:xfrm>
              <a:off x="2294292" y="4419601"/>
              <a:ext cx="903173" cy="943279"/>
            </a:xfrm>
            <a:prstGeom prst="rect">
              <a:avLst/>
            </a:prstGeom>
            <a:noFill/>
          </p:spPr>
          <p:txBody>
            <a:bodyPr wrap="square" rtlCol="0">
              <a:spAutoFit/>
            </a:bodyPr>
            <a:lstStyle/>
            <a:p>
              <a:r>
                <a:rPr lang="en-US" sz="1200" dirty="0"/>
                <a:t>Arrive </a:t>
              </a:r>
            </a:p>
            <a:p>
              <a:r>
                <a:rPr lang="en-US" sz="1200" dirty="0"/>
                <a:t>at floor</a:t>
              </a:r>
            </a:p>
          </p:txBody>
        </p:sp>
        <p:sp>
          <p:nvSpPr>
            <p:cNvPr id="18" name="TextBox 17"/>
            <p:cNvSpPr txBox="1"/>
            <p:nvPr/>
          </p:nvSpPr>
          <p:spPr>
            <a:xfrm>
              <a:off x="1906313" y="2895600"/>
              <a:ext cx="1519391" cy="673771"/>
            </a:xfrm>
            <a:prstGeom prst="rect">
              <a:avLst/>
            </a:prstGeom>
            <a:noFill/>
          </p:spPr>
          <p:txBody>
            <a:bodyPr wrap="square" rtlCol="0">
              <a:spAutoFit/>
            </a:bodyPr>
            <a:lstStyle/>
            <a:p>
              <a:r>
                <a:rPr lang="en-US" sz="1200" dirty="0"/>
                <a:t>Door opened</a:t>
              </a:r>
            </a:p>
          </p:txBody>
        </p:sp>
      </p:grpSp>
      <p:graphicFrame>
        <p:nvGraphicFramePr>
          <p:cNvPr id="27" name="Table 26"/>
          <p:cNvGraphicFramePr>
            <a:graphicFrameLocks noGrp="1"/>
          </p:cNvGraphicFramePr>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closed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Arrive    at floor</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opened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209800" y="2514600"/>
            <a:ext cx="6777554" cy="2743200"/>
            <a:chOff x="1906313" y="2514600"/>
            <a:chExt cx="6777554"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7010400" y="2895600"/>
              <a:ext cx="1673467" cy="369332"/>
            </a:xfrm>
            <a:prstGeom prst="rect">
              <a:avLst/>
            </a:prstGeom>
            <a:noFill/>
          </p:spPr>
          <p:txBody>
            <a:bodyPr wrap="none" rtlCol="0">
              <a:spAutoFit/>
            </a:bodyPr>
            <a:lstStyle/>
            <a:p>
              <a:r>
                <a:rPr lang="en-US" dirty="0"/>
                <a:t>Button pushed</a:t>
              </a:r>
            </a:p>
          </p:txBody>
        </p:sp>
        <p:sp>
          <p:nvSpPr>
            <p:cNvPr id="14" name="TextBox 13"/>
            <p:cNvSpPr txBox="1"/>
            <p:nvPr/>
          </p:nvSpPr>
          <p:spPr>
            <a:xfrm>
              <a:off x="7010400" y="4419600"/>
              <a:ext cx="1416373" cy="369332"/>
            </a:xfrm>
            <a:prstGeom prst="rect">
              <a:avLst/>
            </a:prstGeom>
            <a:noFill/>
          </p:spPr>
          <p:txBody>
            <a:bodyPr wrap="none" rtlCol="0">
              <a:spAutoFit/>
            </a:bodyPr>
            <a:lstStyle/>
            <a:p>
              <a:r>
                <a:rPr lang="en-US" dirty="0"/>
                <a:t>Door closed</a:t>
              </a:r>
            </a:p>
          </p:txBody>
        </p:sp>
        <p:sp>
          <p:nvSpPr>
            <p:cNvPr id="15" name="TextBox 14"/>
            <p:cNvSpPr txBox="1"/>
            <p:nvPr/>
          </p:nvSpPr>
          <p:spPr>
            <a:xfrm>
              <a:off x="2294293" y="4419600"/>
              <a:ext cx="903174" cy="646331"/>
            </a:xfrm>
            <a:prstGeom prst="rect">
              <a:avLst/>
            </a:prstGeom>
            <a:noFill/>
          </p:spPr>
          <p:txBody>
            <a:bodyPr wrap="none" rtlCol="0">
              <a:spAutoFit/>
            </a:bodyPr>
            <a:lstStyle/>
            <a:p>
              <a:r>
                <a:rPr lang="en-US" dirty="0"/>
                <a:t>Arrive </a:t>
              </a:r>
            </a:p>
            <a:p>
              <a:r>
                <a:rPr lang="en-US" dirty="0"/>
                <a:t>at floor</a:t>
              </a:r>
            </a:p>
          </p:txBody>
        </p:sp>
        <p:sp>
          <p:nvSpPr>
            <p:cNvPr id="16" name="TextBox 15"/>
            <p:cNvSpPr txBox="1"/>
            <p:nvPr/>
          </p:nvSpPr>
          <p:spPr>
            <a:xfrm>
              <a:off x="1906313" y="2895600"/>
              <a:ext cx="1519391" cy="369332"/>
            </a:xfrm>
            <a:prstGeom prst="rect">
              <a:avLst/>
            </a:prstGeom>
            <a:noFill/>
          </p:spPr>
          <p:txBody>
            <a:bodyPr wrap="none" rtlCol="0">
              <a:spAutoFit/>
            </a:bodyPr>
            <a:lstStyle/>
            <a:p>
              <a:r>
                <a:rPr lang="en-US" dirty="0"/>
                <a:t>Door opened</a:t>
              </a:r>
            </a:p>
          </p:txBody>
        </p:sp>
      </p:gr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a:p>
            <a:r>
              <a:rPr lang="en-US" dirty="0"/>
              <a:t>Activities may execute on the transition or on entry to the state.</a:t>
            </a:r>
          </a:p>
        </p:txBody>
      </p:sp>
      <p:sp>
        <p:nvSpPr>
          <p:cNvPr id="14" name="TextBox 13"/>
          <p:cNvSpPr txBox="1"/>
          <p:nvPr/>
        </p:nvSpPr>
        <p:spPr>
          <a:xfrm>
            <a:off x="6164945" y="2590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15" name="TextBox 14"/>
          <p:cNvSpPr txBox="1"/>
          <p:nvPr/>
        </p:nvSpPr>
        <p:spPr>
          <a:xfrm>
            <a:off x="8001000" y="2667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17" name="Group 3"/>
          <p:cNvGrpSpPr/>
          <p:nvPr/>
        </p:nvGrpSpPr>
        <p:grpSpPr>
          <a:xfrm>
            <a:off x="4004219" y="2286000"/>
            <a:ext cx="3936709" cy="1996078"/>
            <a:chOff x="3429000" y="1676400"/>
            <a:chExt cx="5410200" cy="2743200"/>
          </a:xfrm>
        </p:grpSpPr>
        <p:sp>
          <p:nvSpPr>
            <p:cNvPr id="22" name="Rectangle 2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8" name="TextBox 17"/>
          <p:cNvSpPr txBox="1"/>
          <p:nvPr/>
        </p:nvSpPr>
        <p:spPr>
          <a:xfrm>
            <a:off x="7331015" y="2563233"/>
            <a:ext cx="856585" cy="461665"/>
          </a:xfrm>
          <a:prstGeom prst="rect">
            <a:avLst/>
          </a:prstGeom>
          <a:noFill/>
        </p:spPr>
        <p:txBody>
          <a:bodyPr wrap="square" rtlCol="0">
            <a:spAutoFit/>
          </a:bodyPr>
          <a:lstStyle/>
          <a:p>
            <a:r>
              <a:rPr lang="en-US" sz="1200" dirty="0"/>
              <a:t>Button pushed</a:t>
            </a:r>
          </a:p>
        </p:txBody>
      </p:sp>
      <p:sp>
        <p:nvSpPr>
          <p:cNvPr id="19" name="TextBox 18"/>
          <p:cNvSpPr txBox="1"/>
          <p:nvPr/>
        </p:nvSpPr>
        <p:spPr>
          <a:xfrm>
            <a:off x="7331015" y="3672165"/>
            <a:ext cx="731869" cy="461665"/>
          </a:xfrm>
          <a:prstGeom prst="rect">
            <a:avLst/>
          </a:prstGeom>
          <a:noFill/>
        </p:spPr>
        <p:txBody>
          <a:bodyPr wrap="square" rtlCol="0">
            <a:spAutoFit/>
          </a:bodyPr>
          <a:lstStyle/>
          <a:p>
            <a:r>
              <a:rPr lang="en-US" sz="1200" dirty="0"/>
              <a:t>Door closed</a:t>
            </a:r>
          </a:p>
        </p:txBody>
      </p:sp>
      <p:sp>
        <p:nvSpPr>
          <p:cNvPr id="20" name="TextBox 19"/>
          <p:cNvSpPr txBox="1"/>
          <p:nvPr/>
        </p:nvSpPr>
        <p:spPr>
          <a:xfrm>
            <a:off x="3505200" y="3672165"/>
            <a:ext cx="809545" cy="461665"/>
          </a:xfrm>
          <a:prstGeom prst="rect">
            <a:avLst/>
          </a:prstGeom>
          <a:noFill/>
        </p:spPr>
        <p:txBody>
          <a:bodyPr wrap="square" rtlCol="0">
            <a:spAutoFit/>
          </a:bodyPr>
          <a:lstStyle/>
          <a:p>
            <a:r>
              <a:rPr lang="en-US" sz="1200" dirty="0"/>
              <a:t>Arrive at floor</a:t>
            </a:r>
          </a:p>
        </p:txBody>
      </p:sp>
      <p:sp>
        <p:nvSpPr>
          <p:cNvPr id="21" name="TextBox 20"/>
          <p:cNvSpPr txBox="1"/>
          <p:nvPr/>
        </p:nvSpPr>
        <p:spPr>
          <a:xfrm>
            <a:off x="3617047" y="2563233"/>
            <a:ext cx="781843" cy="461665"/>
          </a:xfrm>
          <a:prstGeom prst="rect">
            <a:avLst/>
          </a:prstGeom>
          <a:noFill/>
        </p:spPr>
        <p:txBody>
          <a:bodyPr wrap="square" rtlCol="0">
            <a:spAutoFit/>
          </a:bodyPr>
          <a:lstStyle/>
          <a:p>
            <a:r>
              <a:rPr lang="en-US" sz="1200" dirty="0"/>
              <a:t>Door opened</a:t>
            </a:r>
          </a:p>
        </p:txBody>
      </p:sp>
      <p:sp>
        <p:nvSpPr>
          <p:cNvPr id="30" name="TextBox 29"/>
          <p:cNvSpPr txBox="1"/>
          <p:nvPr/>
        </p:nvSpPr>
        <p:spPr>
          <a:xfrm>
            <a:off x="7239000" y="3429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2" name="TextBox 31"/>
          <p:cNvSpPr txBox="1"/>
          <p:nvPr/>
        </p:nvSpPr>
        <p:spPr>
          <a:xfrm>
            <a:off x="6164945" y="43434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36" name="Group 35"/>
          <p:cNvGrpSpPr/>
          <p:nvPr/>
        </p:nvGrpSpPr>
        <p:grpSpPr>
          <a:xfrm>
            <a:off x="3962400" y="2313801"/>
            <a:ext cx="1531255" cy="2029599"/>
            <a:chOff x="3962400" y="2313801"/>
            <a:chExt cx="1531255" cy="2029599"/>
          </a:xfrm>
        </p:grpSpPr>
        <p:sp>
          <p:nvSpPr>
            <p:cNvPr id="33" name="TextBox 32"/>
            <p:cNvSpPr txBox="1"/>
            <p:nvPr/>
          </p:nvSpPr>
          <p:spPr>
            <a:xfrm>
              <a:off x="3962400" y="40664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4800600" y="3380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2400" y="2313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sp>
        <p:nvSpPr>
          <p:cNvPr id="37" name="TextBox 36"/>
          <p:cNvSpPr txBox="1"/>
          <p:nvPr/>
        </p:nvSpPr>
        <p:spPr>
          <a:xfrm>
            <a:off x="7620000" y="4114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p:bldP spid="19" grpId="0"/>
      <p:bldP spid="30" grpId="0" animBg="1"/>
      <p:bldP spid="32" grpId="0" animBg="1"/>
      <p:bldP spid="37" grpId="0" animBg="1"/>
      <p:bldP spid="37" grpId="1"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comment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26116"/>
            <a:ext cx="2002500" cy="968447"/>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Order Elevator </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594569"/>
            <a:ext cx="2002500" cy="854117"/>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Initiate </a:t>
            </a:r>
          </a:p>
          <a:p>
            <a:pPr algn="ctr" eaLnBrk="1" hangingPunct="1"/>
            <a:r>
              <a:rPr lang="en-US" sz="2000" dirty="0">
                <a:solidFill>
                  <a:srgbClr val="000000"/>
                </a:solidFill>
                <a:latin typeface="Cambria" charset="0"/>
                <a:ea typeface="Times New Roman" charset="0"/>
                <a:cs typeface="Times New Roman" charset="0"/>
              </a:rPr>
              <a:t>Open Door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724400" y="205740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876800" y="3124200"/>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115715" name="Content Placeholder 2"/>
          <p:cNvSpPr>
            <a:spLocks noGrp="1"/>
          </p:cNvSpPr>
          <p:nvPr>
            <p:ph idx="1"/>
          </p:nvPr>
        </p:nvSpPr>
        <p:spPr/>
        <p:txBody>
          <a:bodyPr/>
          <a:lstStyle/>
          <a:p>
            <a:r>
              <a:rPr lang="en-GB" dirty="0"/>
              <a:t>Show the possible transitions from one state to another.</a:t>
            </a:r>
          </a:p>
          <a:p>
            <a:endParaRPr lang="en-GB" dirty="0"/>
          </a:p>
          <a:p>
            <a:endParaRPr lang="en-GB" dirty="0"/>
          </a:p>
          <a:p>
            <a:endParaRPr lang="en-GB" dirty="0"/>
          </a:p>
        </p:txBody>
      </p:sp>
      <p:sp>
        <p:nvSpPr>
          <p:cNvPr id="7" name="Rectangle 6"/>
          <p:cNvSpPr/>
          <p:nvPr/>
        </p:nvSpPr>
        <p:spPr bwMode="auto">
          <a:xfrm>
            <a:off x="9144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12" name="Straight Arrow Connector 11"/>
          <p:cNvCxnSpPr>
            <a:stCxn id="7" idx="3"/>
            <a:endCxn id="10" idx="1"/>
          </p:cNvCxnSpPr>
          <p:nvPr/>
        </p:nvCxnSpPr>
        <p:spPr bwMode="auto">
          <a:xfrm>
            <a:off x="2895600" y="3238500"/>
            <a:ext cx="19050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9" name="Shape 18"/>
          <p:cNvCxnSpPr>
            <a:stCxn id="7" idx="2"/>
            <a:endCxn id="9" idx="1"/>
          </p:cNvCxnSpPr>
          <p:nvPr/>
        </p:nvCxnSpPr>
        <p:spPr bwMode="auto">
          <a:xfrm rot="16200000" flipH="1">
            <a:off x="2076450" y="3257550"/>
            <a:ext cx="800100" cy="11430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1" name="Elbow Connector 20"/>
          <p:cNvCxnSpPr>
            <a:stCxn id="9" idx="3"/>
            <a:endCxn id="8" idx="1"/>
          </p:cNvCxnSpPr>
          <p:nvPr/>
        </p:nvCxnSpPr>
        <p:spPr bwMode="auto">
          <a:xfrm>
            <a:off x="5029200" y="4229100"/>
            <a:ext cx="14478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23" name="Shape 22"/>
          <p:cNvCxnSpPr>
            <a:stCxn id="8" idx="0"/>
            <a:endCxn id="10" idx="3"/>
          </p:cNvCxnSpPr>
          <p:nvPr/>
        </p:nvCxnSpPr>
        <p:spPr bwMode="auto">
          <a:xfrm rot="16200000" flipV="1">
            <a:off x="6724650" y="3295650"/>
            <a:ext cx="800100" cy="685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8" name="Shape 27"/>
          <p:cNvCxnSpPr>
            <a:endCxn id="10" idx="2"/>
          </p:cNvCxnSpPr>
          <p:nvPr/>
        </p:nvCxnSpPr>
        <p:spPr bwMode="auto">
          <a:xfrm rot="10800000">
            <a:off x="5791200" y="3429000"/>
            <a:ext cx="1143000" cy="304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32" name="Straight Connector 31"/>
          <p:cNvCxnSpPr/>
          <p:nvPr/>
        </p:nvCxnSpPr>
        <p:spPr bwMode="auto">
          <a:xfrm rot="5400000">
            <a:off x="6781800" y="3886200"/>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hape 33"/>
          <p:cNvCxnSpPr>
            <a:stCxn id="7" idx="0"/>
            <a:endCxn id="10" idx="0"/>
          </p:cNvCxnSpPr>
          <p:nvPr/>
        </p:nvCxnSpPr>
        <p:spPr bwMode="auto">
          <a:xfrm rot="5400000" flipH="1" flipV="1">
            <a:off x="3848100" y="1104900"/>
            <a:ext cx="1588" cy="3886200"/>
          </a:xfrm>
          <a:prstGeom prst="bentConnector3">
            <a:avLst>
              <a:gd name="adj1" fmla="val 63979849"/>
            </a:avLst>
          </a:prstGeom>
          <a:solidFill>
            <a:schemeClr val="accent1"/>
          </a:solidFill>
          <a:ln w="12700" cap="flat" cmpd="sng" algn="ctr">
            <a:solidFill>
              <a:schemeClr val="tx1"/>
            </a:solidFill>
            <a:prstDash val="solid"/>
            <a:round/>
            <a:headEnd type="none" w="med" len="med"/>
            <a:tailEnd type="arrow"/>
          </a:ln>
          <a:effectLst/>
        </p:spPr>
      </p:cxnSp>
      <p:cxnSp>
        <p:nvCxnSpPr>
          <p:cNvPr id="38" name="Shape 37"/>
          <p:cNvCxnSpPr>
            <a:endCxn id="8" idx="2"/>
          </p:cNvCxnSpPr>
          <p:nvPr/>
        </p:nvCxnSpPr>
        <p:spPr bwMode="auto">
          <a:xfrm>
            <a:off x="1371600" y="3429000"/>
            <a:ext cx="6096000" cy="990600"/>
          </a:xfrm>
          <a:prstGeom prst="bentConnector4">
            <a:avLst>
              <a:gd name="adj1" fmla="val 208"/>
              <a:gd name="adj2" fmla="val 212821"/>
            </a:avLst>
          </a:prstGeom>
          <a:solidFill>
            <a:schemeClr val="accent1"/>
          </a:solidFill>
          <a:ln w="12700" cap="flat" cmpd="sng" algn="ctr">
            <a:solidFill>
              <a:schemeClr val="tx1"/>
            </a:solidFill>
            <a:prstDash val="solid"/>
            <a:round/>
            <a:headEnd type="none" w="med" len="med"/>
            <a:tailEnd type="arrow"/>
          </a:ln>
          <a:effectLst/>
        </p:spPr>
      </p:cxnSp>
      <p:cxnSp>
        <p:nvCxnSpPr>
          <p:cNvPr id="67" name="Elbow Connector 66"/>
          <p:cNvCxnSpPr/>
          <p:nvPr/>
        </p:nvCxnSpPr>
        <p:spPr bwMode="auto">
          <a:xfrm rot="10800000" flipV="1">
            <a:off x="4419600" y="4419600"/>
            <a:ext cx="2895600" cy="762000"/>
          </a:xfrm>
          <a:prstGeom prst="bentConnector3">
            <a:avLst>
              <a:gd name="adj1" fmla="val 13596"/>
            </a:avLst>
          </a:prstGeom>
          <a:solidFill>
            <a:schemeClr val="accent1"/>
          </a:solidFill>
          <a:ln w="12700" cap="flat" cmpd="sng" algn="ctr">
            <a:solidFill>
              <a:schemeClr val="tx1"/>
            </a:solidFill>
            <a:prstDash val="solid"/>
            <a:round/>
            <a:headEnd type="none" w="med" len="med"/>
            <a:tailEnd type="none"/>
          </a:ln>
          <a:effectLst/>
        </p:spPr>
      </p:cxnSp>
      <p:cxnSp>
        <p:nvCxnSpPr>
          <p:cNvPr id="70" name="Straight Arrow Connector 69"/>
          <p:cNvCxnSpPr/>
          <p:nvPr/>
        </p:nvCxnSpPr>
        <p:spPr bwMode="auto">
          <a:xfrm rot="5400000" flipH="1" flipV="1">
            <a:off x="4037806" y="4800600"/>
            <a:ext cx="762794" cy="79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2" name="Shape 81"/>
          <p:cNvCxnSpPr>
            <a:stCxn id="9" idx="0"/>
          </p:cNvCxnSpPr>
          <p:nvPr/>
        </p:nvCxnSpPr>
        <p:spPr bwMode="auto">
          <a:xfrm rot="5400000" flipH="1" flipV="1">
            <a:off x="44577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3" name="Shape 82"/>
          <p:cNvCxnSpPr/>
          <p:nvPr/>
        </p:nvCxnSpPr>
        <p:spPr bwMode="auto">
          <a:xfrm rot="16200000" flipV="1">
            <a:off x="27051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5" name="Straight Arrow Connector 84"/>
          <p:cNvCxnSpPr/>
          <p:nvPr/>
        </p:nvCxnSpPr>
        <p:spPr bwMode="auto">
          <a:xfrm rot="5400000" flipH="1" flipV="1">
            <a:off x="2171700" y="3543300"/>
            <a:ext cx="2286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7" name="Straight Arrow Connector 86"/>
          <p:cNvCxnSpPr/>
          <p:nvPr/>
        </p:nvCxnSpPr>
        <p:spPr bwMode="auto">
          <a:xfrm rot="5400000" flipH="1" flipV="1">
            <a:off x="5106194" y="3504406"/>
            <a:ext cx="3048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88" name="Rectangle 87"/>
          <p:cNvSpPr/>
          <p:nvPr/>
        </p:nvSpPr>
        <p:spPr bwMode="auto">
          <a:xfrm>
            <a:off x="2819400" y="2438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cxnSp>
        <p:nvCxnSpPr>
          <p:cNvPr id="90" name="Elbow Connector 89"/>
          <p:cNvCxnSpPr>
            <a:endCxn id="88" idx="1"/>
          </p:cNvCxnSpPr>
          <p:nvPr/>
        </p:nvCxnSpPr>
        <p:spPr bwMode="auto">
          <a:xfrm flipV="1">
            <a:off x="2362200" y="2628900"/>
            <a:ext cx="457200" cy="419100"/>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92" name="Shape 91"/>
          <p:cNvCxnSpPr>
            <a:stCxn id="88" idx="0"/>
          </p:cNvCxnSpPr>
          <p:nvPr/>
        </p:nvCxnSpPr>
        <p:spPr bwMode="auto">
          <a:xfrm rot="16200000" flipH="1" flipV="1">
            <a:off x="2667000" y="1905000"/>
            <a:ext cx="609600" cy="1676400"/>
          </a:xfrm>
          <a:prstGeom prst="bentConnector4">
            <a:avLst>
              <a:gd name="adj1" fmla="val -37500"/>
              <a:gd name="adj2" fmla="val 100000"/>
            </a:avLst>
          </a:prstGeom>
          <a:solidFill>
            <a:schemeClr val="accent1"/>
          </a:solidFill>
          <a:ln w="12700" cap="flat" cmpd="sng" algn="ctr">
            <a:solidFill>
              <a:schemeClr val="tx1"/>
            </a:solidFill>
            <a:prstDash val="solid"/>
            <a:round/>
            <a:headEnd type="none" w="med" len="med"/>
            <a:tailEnd type="arrow"/>
          </a:ln>
          <a:effectLst/>
        </p:spPr>
      </p:cxnSp>
      <p:cxnSp>
        <p:nvCxnSpPr>
          <p:cNvPr id="102" name="Elbow Connector 101"/>
          <p:cNvCxnSpPr>
            <a:stCxn id="88" idx="3"/>
          </p:cNvCxnSpPr>
          <p:nvPr/>
        </p:nvCxnSpPr>
        <p:spPr bwMode="auto">
          <a:xfrm>
            <a:off x="4800600" y="2628900"/>
            <a:ext cx="533400" cy="419100"/>
          </a:xfrm>
          <a:prstGeom prst="bentConnector3">
            <a:avLst>
              <a:gd name="adj1" fmla="val 97619"/>
            </a:avLst>
          </a:prstGeom>
          <a:solidFill>
            <a:schemeClr val="accent1"/>
          </a:solidFill>
          <a:ln w="12700" cap="flat" cmpd="sng" algn="ctr">
            <a:solidFill>
              <a:schemeClr val="tx1"/>
            </a:solidFill>
            <a:prstDash val="solid"/>
            <a:round/>
            <a:headEnd type="none" w="med" len="med"/>
            <a:tailEnd type="arrow"/>
          </a:ln>
          <a:effectLst/>
        </p:spPr>
      </p:cxnSp>
      <p:cxnSp>
        <p:nvCxnSpPr>
          <p:cNvPr id="105" name="Elbow Connector 104"/>
          <p:cNvCxnSpPr>
            <a:stCxn id="88" idx="2"/>
          </p:cNvCxnSpPr>
          <p:nvPr/>
        </p:nvCxnSpPr>
        <p:spPr bwMode="auto">
          <a:xfrm rot="5400000">
            <a:off x="3162300" y="3467100"/>
            <a:ext cx="12954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grpSp>
        <p:nvGrpSpPr>
          <p:cNvPr id="109" name="Group 108"/>
          <p:cNvGrpSpPr/>
          <p:nvPr/>
        </p:nvGrpSpPr>
        <p:grpSpPr>
          <a:xfrm>
            <a:off x="5562600" y="2209800"/>
            <a:ext cx="457200" cy="457200"/>
            <a:chOff x="7620000" y="2209800"/>
            <a:chExt cx="457200" cy="457200"/>
          </a:xfrm>
        </p:grpSpPr>
        <p:cxnSp>
          <p:nvCxnSpPr>
            <p:cNvPr id="107" name="Straight Connector 10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08" name="Straight Connector 10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0" name="Group 109"/>
          <p:cNvGrpSpPr/>
          <p:nvPr/>
        </p:nvGrpSpPr>
        <p:grpSpPr>
          <a:xfrm>
            <a:off x="4724400" y="5334000"/>
            <a:ext cx="457200" cy="457200"/>
            <a:chOff x="7620000" y="2209800"/>
            <a:chExt cx="457200" cy="457200"/>
          </a:xfrm>
        </p:grpSpPr>
        <p:cxnSp>
          <p:nvCxnSpPr>
            <p:cNvPr id="111" name="Straight Connector 110"/>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2" name="Straight Connector 111"/>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3" name="Group 112"/>
          <p:cNvGrpSpPr/>
          <p:nvPr/>
        </p:nvGrpSpPr>
        <p:grpSpPr>
          <a:xfrm>
            <a:off x="3200400" y="3124200"/>
            <a:ext cx="457200" cy="457200"/>
            <a:chOff x="7620000" y="2209800"/>
            <a:chExt cx="457200" cy="457200"/>
          </a:xfrm>
        </p:grpSpPr>
        <p:cxnSp>
          <p:nvCxnSpPr>
            <p:cNvPr id="114" name="Straight Connector 1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5" name="Straight Connector 114"/>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6" name="Group 115"/>
          <p:cNvGrpSpPr/>
          <p:nvPr/>
        </p:nvGrpSpPr>
        <p:grpSpPr>
          <a:xfrm>
            <a:off x="4267200" y="3429000"/>
            <a:ext cx="457200" cy="457200"/>
            <a:chOff x="7620000" y="2209800"/>
            <a:chExt cx="457200" cy="457200"/>
          </a:xfrm>
        </p:grpSpPr>
        <p:cxnSp>
          <p:nvCxnSpPr>
            <p:cNvPr id="117" name="Straight Connector 11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p:txBody>
          <a:bodyPr/>
          <a:lstStyle/>
          <a:p>
            <a:r>
              <a:rPr lang="en-US" dirty="0"/>
              <a:t>Cyclic</a:t>
            </a:r>
          </a:p>
          <a:p>
            <a:pPr lvl="1"/>
            <a:r>
              <a:rPr lang="en-US" dirty="0"/>
              <a:t>Reusable resource such as equipment, link etc.</a:t>
            </a:r>
          </a:p>
          <a:p>
            <a:pPr lvl="1"/>
            <a:r>
              <a:rPr lang="en-US" dirty="0"/>
              <a:t>Usually returns to a state in which nothing is happening, named according to the subject matter</a:t>
            </a:r>
          </a:p>
          <a:p>
            <a:pPr lvl="1"/>
            <a:endParaRPr lang="en-US" dirty="0"/>
          </a:p>
          <a:p>
            <a:r>
              <a:rPr lang="en-US" dirty="0"/>
              <a:t>One shot</a:t>
            </a:r>
          </a:p>
          <a:p>
            <a:pPr lvl="1"/>
            <a:r>
              <a:rPr lang="en-US" dirty="0"/>
              <a:t>Manage an action that takes time to complete</a:t>
            </a:r>
          </a:p>
          <a:p>
            <a:pPr lvl="1"/>
            <a:r>
              <a:rPr lang="en-US" dirty="0"/>
              <a:t>No record of action is required (Born and Die)</a:t>
            </a:r>
          </a:p>
          <a:p>
            <a:pPr lvl="1"/>
            <a:r>
              <a:rPr lang="en-US" dirty="0"/>
              <a:t>Record of action is required (Born and Quiescent)</a:t>
            </a:r>
          </a:p>
          <a:p>
            <a:endParaRPr lang="en-US" dirty="0"/>
          </a:p>
          <a:p>
            <a:endParaRPr 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 identify the event.</a:t>
            </a:r>
          </a:p>
          <a:p>
            <a:pPr marL="0" indent="0"/>
            <a:endParaRPr lang="en-GB" dirty="0"/>
          </a:p>
          <a:p>
            <a:pPr lvl="1"/>
            <a:r>
              <a:rPr lang="en-GB" dirty="0"/>
              <a:t>Propose a name for the event</a:t>
            </a:r>
          </a:p>
          <a:p>
            <a:pPr lvl="1"/>
            <a:r>
              <a:rPr lang="en-GB" dirty="0"/>
              <a:t>Check all other event names</a:t>
            </a:r>
          </a:p>
          <a:p>
            <a:pPr lvl="2"/>
            <a:r>
              <a:rPr lang="en-GB" dirty="0"/>
              <a:t>If it’s the same (and means the same), good!</a:t>
            </a:r>
          </a:p>
          <a:p>
            <a:pPr lvl="2"/>
            <a:r>
              <a:rPr lang="en-GB" dirty="0"/>
              <a:t>If it’s not the same, should it be?</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5" name="Group 4"/>
          <p:cNvGrpSpPr>
            <a:grpSpLocks noChangeAspect="1"/>
          </p:cNvGrpSpPr>
          <p:nvPr/>
        </p:nvGrpSpPr>
        <p:grpSpPr>
          <a:xfrm>
            <a:off x="956400" y="4174907"/>
            <a:ext cx="4149000" cy="1768693"/>
            <a:chOff x="1752600" y="2514600"/>
            <a:chExt cx="6435000" cy="2743200"/>
          </a:xfrm>
        </p:grpSpPr>
        <p:grpSp>
          <p:nvGrpSpPr>
            <p:cNvPr id="6" name="Group 3"/>
            <p:cNvGrpSpPr/>
            <p:nvPr/>
          </p:nvGrpSpPr>
          <p:grpSpPr>
            <a:xfrm>
              <a:off x="2438400" y="2514600"/>
              <a:ext cx="5410200" cy="2743200"/>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7010400" y="2895600"/>
              <a:ext cx="1177200" cy="716031"/>
            </a:xfrm>
            <a:prstGeom prst="rect">
              <a:avLst/>
            </a:prstGeom>
            <a:noFill/>
          </p:spPr>
          <p:txBody>
            <a:bodyPr wrap="square" rtlCol="0">
              <a:spAutoFit/>
            </a:bodyPr>
            <a:lstStyle/>
            <a:p>
              <a:r>
                <a:rPr lang="en-US" sz="1200" dirty="0"/>
                <a:t>Button pushed</a:t>
              </a:r>
            </a:p>
          </p:txBody>
        </p:sp>
        <p:sp>
          <p:nvSpPr>
            <p:cNvPr id="8" name="TextBox 7"/>
            <p:cNvSpPr txBox="1"/>
            <p:nvPr/>
          </p:nvSpPr>
          <p:spPr>
            <a:xfrm>
              <a:off x="7010400" y="4419600"/>
              <a:ext cx="1005803" cy="716031"/>
            </a:xfrm>
            <a:prstGeom prst="rect">
              <a:avLst/>
            </a:prstGeom>
            <a:noFill/>
          </p:spPr>
          <p:txBody>
            <a:bodyPr wrap="square" rtlCol="0">
              <a:spAutoFit/>
            </a:bodyPr>
            <a:lstStyle/>
            <a:p>
              <a:r>
                <a:rPr lang="en-US" sz="1200" dirty="0"/>
                <a:t>Door closed</a:t>
              </a:r>
            </a:p>
          </p:txBody>
        </p:sp>
        <p:sp>
          <p:nvSpPr>
            <p:cNvPr id="9" name="TextBox 8"/>
            <p:cNvSpPr txBox="1"/>
            <p:nvPr/>
          </p:nvSpPr>
          <p:spPr>
            <a:xfrm>
              <a:off x="1752600" y="4419600"/>
              <a:ext cx="1589440" cy="716031"/>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906313" y="2895600"/>
              <a:ext cx="1074484" cy="716031"/>
            </a:xfrm>
            <a:prstGeom prst="rect">
              <a:avLst/>
            </a:prstGeom>
            <a:noFill/>
          </p:spPr>
          <p:txBody>
            <a:bodyPr wrap="square" rtlCol="0">
              <a:spAutoFit/>
            </a:bodyPr>
            <a:lstStyle/>
            <a:p>
              <a:r>
                <a:rPr lang="en-US" sz="1200" dirty="0"/>
                <a:t>Door opened</a:t>
              </a:r>
            </a:p>
          </p:txBody>
        </p:sp>
      </p:grpSp>
      <p:sp>
        <p:nvSpPr>
          <p:cNvPr id="20" name="TextBox 19"/>
          <p:cNvSpPr txBox="1"/>
          <p:nvPr/>
        </p:nvSpPr>
        <p:spPr>
          <a:xfrm>
            <a:off x="1401234" y="5345668"/>
            <a:ext cx="351366" cy="369332"/>
          </a:xfrm>
          <a:prstGeom prst="rect">
            <a:avLst/>
          </a:prstGeom>
          <a:noFill/>
        </p:spPr>
        <p:txBody>
          <a:bodyPr wrap="none" rtlCol="0">
            <a:spAutoFit/>
          </a:bodyPr>
          <a:lstStyle/>
          <a:p>
            <a:r>
              <a:rPr lang="en-US" dirty="0">
                <a:solidFill>
                  <a:srgbClr val="FF0000"/>
                </a:solidFill>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20"/>
                                        </p:tgtEl>
                                      </p:cBhvr>
                                    </p:animEffect>
                                    <p:animScale>
                                      <p:cBhvr>
                                        <p:cTn id="1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Data</a:t>
            </a:r>
          </a:p>
        </p:txBody>
      </p:sp>
      <p:sp>
        <p:nvSpPr>
          <p:cNvPr id="3" name="Content Placeholder 2"/>
          <p:cNvSpPr>
            <a:spLocks noGrp="1"/>
          </p:cNvSpPr>
          <p:nvPr>
            <p:ph idx="1"/>
          </p:nvPr>
        </p:nvSpPr>
        <p:spPr>
          <a:xfrm>
            <a:off x="762000" y="1219200"/>
            <a:ext cx="8077200" cy="762000"/>
          </a:xfrm>
        </p:spPr>
        <p:txBody>
          <a:bodyPr/>
          <a:lstStyle/>
          <a:p>
            <a:r>
              <a:rPr lang="en-US" dirty="0"/>
              <a:t>Events may carry data with them.</a:t>
            </a:r>
          </a:p>
          <a:p>
            <a:endParaRPr lang="en-US" dirty="0"/>
          </a:p>
          <a:p>
            <a:endParaRPr lang="en-US" dirty="0"/>
          </a:p>
          <a:p>
            <a:endParaRPr lang="en-US" dirty="0"/>
          </a:p>
        </p:txBody>
      </p:sp>
      <p:sp>
        <p:nvSpPr>
          <p:cNvPr id="10" name="Rectangle 9"/>
          <p:cNvSpPr/>
          <p:nvPr/>
        </p:nvSpPr>
        <p:spPr bwMode="auto">
          <a:xfrm>
            <a:off x="3341215" y="2590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floor</a:t>
            </a:r>
          </a:p>
        </p:txBody>
      </p:sp>
      <p:sp>
        <p:nvSpPr>
          <p:cNvPr id="11" name="Rectangle 10"/>
          <p:cNvSpPr/>
          <p:nvPr/>
        </p:nvSpPr>
        <p:spPr bwMode="auto">
          <a:xfrm>
            <a:off x="4865215" y="3657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Moving</a:t>
            </a:r>
          </a:p>
        </p:txBody>
      </p:sp>
      <p:sp>
        <p:nvSpPr>
          <p:cNvPr id="13" name="Rectangle 12"/>
          <p:cNvSpPr/>
          <p:nvPr/>
        </p:nvSpPr>
        <p:spPr bwMode="auto">
          <a:xfrm>
            <a:off x="3341215" y="4953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a:ln>
                  <a:noFill/>
                </a:ln>
                <a:solidFill>
                  <a:schemeClr val="tx1"/>
                </a:solidFill>
                <a:effectLst/>
                <a:latin typeface="Arial" charset="0"/>
              </a:rPr>
              <a:t>Checking</a:t>
            </a:r>
            <a:r>
              <a:rPr kumimoji="0" lang="en-US" sz="1700" b="0" i="0" u="none" strike="noStrike" cap="none" normalizeH="0" dirty="0">
                <a:ln>
                  <a:noFill/>
                </a:ln>
                <a:solidFill>
                  <a:schemeClr val="tx1"/>
                </a:solidFill>
                <a:effectLst/>
                <a:latin typeface="Arial" charset="0"/>
              </a:rPr>
              <a:t> requests</a:t>
            </a:r>
            <a:endParaRPr kumimoji="0" lang="en-US" sz="1700" b="0" i="0" u="none" strike="noStrike" cap="none" normalizeH="0" baseline="0" dirty="0">
              <a:ln>
                <a:noFill/>
              </a:ln>
              <a:solidFill>
                <a:schemeClr val="tx1"/>
              </a:solidFill>
              <a:effectLst/>
              <a:latin typeface="Arial" charset="0"/>
            </a:endParaRPr>
          </a:p>
        </p:txBody>
      </p:sp>
      <p:cxnSp>
        <p:nvCxnSpPr>
          <p:cNvPr id="14" name="Shape 13"/>
          <p:cNvCxnSpPr>
            <a:stCxn id="10" idx="3"/>
            <a:endCxn id="11" idx="0"/>
          </p:cNvCxnSpPr>
          <p:nvPr/>
        </p:nvCxnSpPr>
        <p:spPr bwMode="auto">
          <a:xfrm>
            <a:off x="5322415" y="27813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5" name="Shape 14"/>
          <p:cNvCxnSpPr>
            <a:stCxn id="11" idx="2"/>
            <a:endCxn id="13" idx="3"/>
          </p:cNvCxnSpPr>
          <p:nvPr/>
        </p:nvCxnSpPr>
        <p:spPr bwMode="auto">
          <a:xfrm rot="5400000">
            <a:off x="5036665" y="43243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6" name="TextBox 5"/>
          <p:cNvSpPr txBox="1"/>
          <p:nvPr/>
        </p:nvSpPr>
        <p:spPr>
          <a:xfrm>
            <a:off x="6008215" y="2971800"/>
            <a:ext cx="3058237" cy="369332"/>
          </a:xfrm>
          <a:prstGeom prst="rect">
            <a:avLst/>
          </a:prstGeom>
          <a:noFill/>
        </p:spPr>
        <p:txBody>
          <a:bodyPr wrap="none" rtlCol="0">
            <a:spAutoFit/>
          </a:bodyPr>
          <a:lstStyle/>
          <a:p>
            <a:r>
              <a:rPr lang="en-US" dirty="0"/>
              <a:t>Floor Request(</a:t>
            </a:r>
            <a:r>
              <a:rPr lang="en-US" dirty="0" err="1"/>
              <a:t>floorNumber</a:t>
            </a:r>
            <a:r>
              <a:rPr lang="en-US" dirty="0"/>
              <a:t>)</a:t>
            </a:r>
          </a:p>
        </p:txBody>
      </p:sp>
      <p:sp>
        <p:nvSpPr>
          <p:cNvPr id="7" name="TextBox 6"/>
          <p:cNvSpPr txBox="1"/>
          <p:nvPr/>
        </p:nvSpPr>
        <p:spPr>
          <a:xfrm>
            <a:off x="6008215" y="4495800"/>
            <a:ext cx="1698464" cy="369332"/>
          </a:xfrm>
          <a:prstGeom prst="rect">
            <a:avLst/>
          </a:prstGeom>
          <a:noFill/>
        </p:spPr>
        <p:txBody>
          <a:bodyPr wrap="none" rtlCol="0">
            <a:spAutoFit/>
          </a:bodyPr>
          <a:lstStyle/>
          <a:p>
            <a:r>
              <a:rPr lang="en-US" dirty="0"/>
              <a:t>Arrived at floor</a:t>
            </a:r>
          </a:p>
        </p:txBody>
      </p:sp>
      <p:sp>
        <p:nvSpPr>
          <p:cNvPr id="22" name="TextBox 21"/>
          <p:cNvSpPr txBox="1"/>
          <p:nvPr/>
        </p:nvSpPr>
        <p:spPr>
          <a:xfrm>
            <a:off x="2667000" y="4114800"/>
            <a:ext cx="3124200" cy="646331"/>
          </a:xfrm>
          <a:prstGeom prst="rect">
            <a:avLst/>
          </a:prstGeom>
          <a:noFill/>
        </p:spPr>
        <p:txBody>
          <a:bodyPr wrap="square" rtlCol="0">
            <a:spAutoFit/>
          </a:bodyPr>
          <a:lstStyle/>
          <a:p>
            <a:r>
              <a:rPr lang="en-US" dirty="0"/>
              <a:t>Floor Request(</a:t>
            </a:r>
            <a:br>
              <a:rPr lang="en-US" dirty="0"/>
            </a:br>
            <a:r>
              <a:rPr lang="en-US" dirty="0"/>
              <a:t>   </a:t>
            </a:r>
            <a:r>
              <a:rPr lang="en-US" dirty="0" err="1"/>
              <a:t>SelectedRequest.Floor</a:t>
            </a:r>
            <a:r>
              <a:rPr lang="en-US" dirty="0"/>
              <a:t>)</a:t>
            </a:r>
          </a:p>
        </p:txBody>
      </p:sp>
      <p:cxnSp>
        <p:nvCxnSpPr>
          <p:cNvPr id="21" name="Shape 20"/>
          <p:cNvCxnSpPr>
            <a:stCxn id="13" idx="0"/>
            <a:endCxn id="11" idx="1"/>
          </p:cNvCxnSpPr>
          <p:nvPr/>
        </p:nvCxnSpPr>
        <p:spPr bwMode="auto">
          <a:xfrm rot="5400000" flipH="1" flipV="1">
            <a:off x="4046065" y="41338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Elbow Connector 23"/>
          <p:cNvCxnSpPr>
            <a:stCxn id="13" idx="1"/>
            <a:endCxn id="10" idx="1"/>
          </p:cNvCxnSpPr>
          <p:nvPr/>
        </p:nvCxnSpPr>
        <p:spPr bwMode="auto">
          <a:xfrm rot="10800000">
            <a:off x="3341215" y="2781300"/>
            <a:ext cx="1588" cy="2362200"/>
          </a:xfrm>
          <a:prstGeom prst="bentConnector3">
            <a:avLst>
              <a:gd name="adj1" fmla="val 55590302"/>
            </a:avLst>
          </a:prstGeom>
          <a:solidFill>
            <a:schemeClr val="accent1"/>
          </a:solidFill>
          <a:ln w="25400" cap="flat" cmpd="sng" algn="ctr">
            <a:solidFill>
              <a:schemeClr val="tx1"/>
            </a:solidFill>
            <a:prstDash val="solid"/>
            <a:round/>
            <a:headEnd type="none" w="med" len="med"/>
            <a:tailEnd type="arrow"/>
          </a:ln>
          <a:effectLst/>
        </p:spPr>
      </p:cxnSp>
      <p:sp>
        <p:nvSpPr>
          <p:cNvPr id="26" name="TextBox 25"/>
          <p:cNvSpPr txBox="1"/>
          <p:nvPr/>
        </p:nvSpPr>
        <p:spPr>
          <a:xfrm>
            <a:off x="1072972" y="3200400"/>
            <a:ext cx="1365428" cy="646331"/>
          </a:xfrm>
          <a:prstGeom prst="rect">
            <a:avLst/>
          </a:prstGeom>
          <a:noFill/>
        </p:spPr>
        <p:txBody>
          <a:bodyPr wrap="none" rtlCol="0">
            <a:spAutoFit/>
          </a:bodyPr>
          <a:lstStyle/>
          <a:p>
            <a:r>
              <a:rPr lang="en-US" dirty="0"/>
              <a:t>No pending</a:t>
            </a:r>
          </a:p>
          <a:p>
            <a:r>
              <a:rPr lang="en-US" dirty="0"/>
              <a:t>requests</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a:t>
            </a:r>
          </a:p>
          <a:p>
            <a:pPr lvl="1"/>
            <a:r>
              <a:rPr lang="en-US" dirty="0"/>
              <a:t>an activity diagram, and optionally</a:t>
            </a:r>
          </a:p>
          <a:p>
            <a:pPr lvl="1"/>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sp>
        <p:nvSpPr>
          <p:cNvPr id="111619" name="Content Placeholder 2"/>
          <p:cNvSpPr>
            <a:spLocks noGrp="1"/>
          </p:cNvSpPr>
          <p:nvPr>
            <p:ph idx="1"/>
          </p:nvPr>
        </p:nvSpPr>
        <p:spPr/>
        <p:txBody>
          <a:bodyPr/>
          <a:lstStyle/>
          <a:p>
            <a:pPr marL="0" indent="0"/>
            <a:r>
              <a:rPr lang="en-US" dirty="0"/>
              <a:t>«Insert reference state model»</a:t>
            </a:r>
          </a:p>
        </p:txBody>
      </p:sp>
      <p:pic>
        <p:nvPicPr>
          <p:cNvPr id="4" name="Picture 4"/>
          <p:cNvPicPr>
            <a:picLocks noChangeAspect="1" noChangeArrowheads="1"/>
          </p:cNvPicPr>
          <p:nvPr/>
        </p:nvPicPr>
        <p:blipFill>
          <a:blip r:embed="rId2"/>
          <a:srcRect/>
          <a:stretch>
            <a:fillRect/>
          </a:stretch>
        </p:blipFill>
        <p:spPr bwMode="auto">
          <a:xfrm>
            <a:off x="381000" y="1146175"/>
            <a:ext cx="8382000" cy="5102225"/>
          </a:xfrm>
          <a:prstGeom prst="rect">
            <a:avLst/>
          </a:prstGeom>
          <a:noFill/>
          <a:ln w="9525">
            <a:noFill/>
            <a:round/>
            <a:headEnd/>
            <a:tailEnd/>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Testing the State Model</a:t>
            </a:r>
          </a:p>
        </p:txBody>
      </p:sp>
      <p:sp>
        <p:nvSpPr>
          <p:cNvPr id="128003" name="Content Placeholder 2"/>
          <p:cNvSpPr>
            <a:spLocks noGrp="1"/>
          </p:cNvSpPr>
          <p:nvPr>
            <p:ph idx="1"/>
          </p:nvPr>
        </p:nvSpPr>
        <p:spPr/>
        <p:txBody>
          <a:bodyPr/>
          <a:lstStyle/>
          <a:p>
            <a:pPr marL="0" indent="0"/>
            <a:r>
              <a:rPr lang="en-US" dirty="0"/>
              <a:t>A </a:t>
            </a:r>
            <a:r>
              <a:rPr lang="en-US" i="1" dirty="0"/>
              <a:t>state-event matrix </a:t>
            </a:r>
            <a:r>
              <a:rPr lang="en-US" dirty="0"/>
              <a:t>is used to check for completeness of a state diagram.  </a:t>
            </a:r>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4" name="Picture 3"/>
          <p:cNvPicPr>
            <a:picLocks noChangeAspect="1" noChangeArrowheads="1"/>
          </p:cNvPicPr>
          <p:nvPr/>
        </p:nvPicPr>
        <p:blipFill>
          <a:blip r:embed="rId2"/>
          <a:srcRect r="16869"/>
          <a:stretch>
            <a:fillRect/>
          </a:stretch>
        </p:blipFill>
        <p:spPr bwMode="auto">
          <a:xfrm>
            <a:off x="4419600" y="2855412"/>
            <a:ext cx="3962400" cy="1259388"/>
          </a:xfrm>
          <a:prstGeom prst="rect">
            <a:avLst/>
          </a:prstGeom>
          <a:noFill/>
          <a:ln w="9525">
            <a:noFill/>
            <a:round/>
            <a:headEnd/>
            <a:tailEnd/>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the State Model</a:t>
            </a:r>
          </a:p>
        </p:txBody>
      </p:sp>
      <p:sp>
        <p:nvSpPr>
          <p:cNvPr id="3" name="Content Placeholder 2"/>
          <p:cNvSpPr>
            <a:spLocks noGrp="1"/>
          </p:cNvSpPr>
          <p:nvPr>
            <p:ph idx="1"/>
          </p:nvPr>
        </p:nvSpPr>
        <p:spPr/>
        <p:txBody>
          <a:bodyPr/>
          <a:lstStyle/>
          <a:p>
            <a:r>
              <a:rPr lang="en-US" dirty="0"/>
              <a:t>Establish whether there is a transition from each state to </a:t>
            </a:r>
            <a:br>
              <a:rPr lang="en-US" dirty="0"/>
            </a:br>
            <a:r>
              <a:rPr lang="en-US" i="1" dirty="0"/>
              <a:t>every other state</a:t>
            </a:r>
            <a:r>
              <a:rPr lang="en-US" dirty="0"/>
              <a:t>.</a:t>
            </a:r>
          </a:p>
        </p:txBody>
      </p:sp>
      <p:pic>
        <p:nvPicPr>
          <p:cNvPr id="4" name="Picture 2"/>
          <p:cNvPicPr>
            <a:picLocks noChangeAspect="1" noChangeArrowheads="1"/>
          </p:cNvPicPr>
          <p:nvPr/>
        </p:nvPicPr>
        <p:blipFill>
          <a:blip r:embed="rId2"/>
          <a:srcRect r="16794"/>
          <a:stretch>
            <a:fillRect/>
          </a:stretch>
        </p:blipFill>
        <p:spPr bwMode="auto">
          <a:xfrm>
            <a:off x="914400" y="2906713"/>
            <a:ext cx="6972300" cy="2501900"/>
          </a:xfrm>
          <a:prstGeom prst="rect">
            <a:avLst/>
          </a:prstGeom>
          <a:noFill/>
          <a:ln w="9525">
            <a:noFill/>
            <a:round/>
            <a:headEnd/>
            <a:tailEnd/>
          </a:ln>
        </p:spPr>
      </p:pic>
      <p:sp>
        <p:nvSpPr>
          <p:cNvPr id="5" name="Text Box 4"/>
          <p:cNvSpPr txBox="1">
            <a:spLocks noChangeArrowheads="1"/>
          </p:cNvSpPr>
          <p:nvPr/>
        </p:nvSpPr>
        <p:spPr bwMode="auto">
          <a:xfrm>
            <a:off x="1000125" y="6121400"/>
            <a:ext cx="1141413"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solidFill>
                  <a:srgbClr val="000000"/>
                </a:solidFill>
                <a:latin typeface="Comic Sans MS"/>
                <a:ea typeface="MS PGothic" pitchFamily="34" charset="-128"/>
                <a:cs typeface="Comic Sans MS"/>
              </a:rPr>
              <a:t>States</a:t>
            </a:r>
          </a:p>
        </p:txBody>
      </p:sp>
      <p:sp>
        <p:nvSpPr>
          <p:cNvPr id="6" name="Line 5"/>
          <p:cNvSpPr>
            <a:spLocks noChangeShapeType="1"/>
          </p:cNvSpPr>
          <p:nvPr/>
        </p:nvSpPr>
        <p:spPr bwMode="auto">
          <a:xfrm flipV="1">
            <a:off x="1484313" y="5419725"/>
            <a:ext cx="1587" cy="66040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
        <p:nvSpPr>
          <p:cNvPr id="7" name="Text Box 6"/>
          <p:cNvSpPr txBox="1">
            <a:spLocks noChangeArrowheads="1"/>
          </p:cNvSpPr>
          <p:nvPr/>
        </p:nvSpPr>
        <p:spPr bwMode="auto">
          <a:xfrm>
            <a:off x="966788" y="2095500"/>
            <a:ext cx="1139825"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latin typeface="Comic Sans MS"/>
                <a:ea typeface="MS PGothic" pitchFamily="34" charset="-128"/>
                <a:cs typeface="Comic Sans MS"/>
              </a:rPr>
              <a:t>Events</a:t>
            </a:r>
          </a:p>
        </p:txBody>
      </p:sp>
      <p:sp>
        <p:nvSpPr>
          <p:cNvPr id="8" name="Line 7"/>
          <p:cNvSpPr>
            <a:spLocks noChangeShapeType="1"/>
          </p:cNvSpPr>
          <p:nvPr/>
        </p:nvSpPr>
        <p:spPr bwMode="auto">
          <a:xfrm>
            <a:off x="1951038" y="2422525"/>
            <a:ext cx="777875" cy="50165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r="16794"/>
          <a:stretch>
            <a:fillRect/>
          </a:stretch>
        </p:blipFill>
        <p:spPr bwMode="auto">
          <a:xfrm>
            <a:off x="838200" y="2603500"/>
            <a:ext cx="6972300" cy="2501900"/>
          </a:xfrm>
          <a:prstGeom prst="rect">
            <a:avLst/>
          </a:prstGeom>
          <a:noFill/>
          <a:ln w="9525">
            <a:noFill/>
            <a:round/>
            <a:headEnd/>
            <a:tailEnd/>
          </a:ln>
        </p:spPr>
      </p:pic>
      <p:sp>
        <p:nvSpPr>
          <p:cNvPr id="133123" name="Title 1"/>
          <p:cNvSpPr>
            <a:spLocks noGrp="1"/>
          </p:cNvSpPr>
          <p:nvPr>
            <p:ph type="title"/>
          </p:nvPr>
        </p:nvSpPr>
        <p:spPr/>
        <p:txBody>
          <a:bodyPr/>
          <a:lstStyle/>
          <a:p>
            <a:r>
              <a:rPr lang="en-US" dirty="0"/>
              <a:t>Fill in the State-Event Matrix</a:t>
            </a:r>
          </a:p>
        </p:txBody>
      </p:sp>
      <p:sp>
        <p:nvSpPr>
          <p:cNvPr id="3" name="Content Placeholder 2"/>
          <p:cNvSpPr>
            <a:spLocks noGrp="1"/>
          </p:cNvSpPr>
          <p:nvPr>
            <p:ph idx="1"/>
          </p:nvPr>
        </p:nvSpPr>
        <p:spPr/>
        <p:txBody>
          <a:bodyPr/>
          <a:lstStyle/>
          <a:p>
            <a:pPr marL="0" indent="0"/>
            <a:r>
              <a:rPr lang="en-US" dirty="0"/>
              <a:t>Examine each cell and fill in the destination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			What about the empty cells?</a:t>
            </a:r>
          </a:p>
          <a:p>
            <a:pPr marL="0" indent="0"/>
            <a:endParaRPr lang="en-US" dirty="0"/>
          </a:p>
        </p:txBody>
      </p:sp>
      <p:grpSp>
        <p:nvGrpSpPr>
          <p:cNvPr id="2" name="Group 6"/>
          <p:cNvGrpSpPr>
            <a:grpSpLocks/>
          </p:cNvGrpSpPr>
          <p:nvPr/>
        </p:nvGrpSpPr>
        <p:grpSpPr bwMode="auto">
          <a:xfrm>
            <a:off x="1676400" y="1981200"/>
            <a:ext cx="6311900" cy="4198938"/>
            <a:chOff x="1688535" y="280744"/>
            <a:chExt cx="6845865" cy="7042150"/>
          </a:xfrm>
        </p:grpSpPr>
        <p:sp>
          <p:nvSpPr>
            <p:cNvPr id="133126" name="Lightning Bolt 6"/>
            <p:cNvSpPr>
              <a:spLocks noChangeAspect="1" noChangeArrowheads="1"/>
            </p:cNvSpPr>
            <p:nvPr/>
          </p:nvSpPr>
          <p:spPr bwMode="auto">
            <a:xfrm rot="-3093238">
              <a:off x="949700" y="1019579"/>
              <a:ext cx="7042150" cy="5564480"/>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3127" name="TextBox 7"/>
            <p:cNvSpPr txBox="1">
              <a:spLocks noChangeArrowheads="1"/>
            </p:cNvSpPr>
            <p:nvPr/>
          </p:nvSpPr>
          <p:spPr bwMode="auto">
            <a:xfrm>
              <a:off x="1828800" y="3352800"/>
              <a:ext cx="6705600" cy="671035"/>
            </a:xfrm>
            <a:prstGeom prst="rect">
              <a:avLst/>
            </a:prstGeom>
            <a:noFill/>
            <a:ln w="9525">
              <a:noFill/>
              <a:miter lim="800000"/>
              <a:headEnd/>
              <a:tailEnd/>
            </a:ln>
          </p:spPr>
          <p:txBody>
            <a:bodyPr wrap="square">
              <a:prstTxWarp prst="textNoShape">
                <a:avLst/>
              </a:prstTxWarp>
              <a:spAutoFit/>
            </a:bodyPr>
            <a:lstStyle/>
            <a:p>
              <a:r>
                <a:rPr lang="en-US" sz="2000">
                  <a:solidFill>
                    <a:srgbClr val="FFFFFF"/>
                  </a:solidFill>
                </a:rPr>
                <a:t>WARNING: Do </a:t>
              </a:r>
              <a:r>
                <a:rPr lang="en-US" sz="2000" i="1">
                  <a:solidFill>
                    <a:srgbClr val="FFFFFF"/>
                  </a:solidFill>
                </a:rPr>
                <a:t>NOT </a:t>
              </a:r>
              <a:r>
                <a:rPr lang="en-US" sz="2000">
                  <a:solidFill>
                    <a:srgbClr val="FFFFFF"/>
                  </a:solidFill>
                </a:rPr>
                <a:t>look at the diagram</a:t>
              </a:r>
              <a:r>
                <a:rPr lang="en-US" sz="2000" i="1">
                  <a:solidFill>
                    <a:srgbClr val="FFFFFF"/>
                  </a:solidFill>
                </a:rPr>
                <a:t> </a:t>
              </a:r>
              <a:endParaRPr lang="en-US" sz="2000" i="1">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a:t>Empty Cells</a:t>
            </a:r>
          </a:p>
        </p:txBody>
      </p:sp>
      <p:sp>
        <p:nvSpPr>
          <p:cNvPr id="134147" name="Content Placeholder 2"/>
          <p:cNvSpPr>
            <a:spLocks noGrp="1"/>
          </p:cNvSpPr>
          <p:nvPr>
            <p:ph idx="1"/>
          </p:nvPr>
        </p:nvSpPr>
        <p:spPr/>
        <p:txBody>
          <a:bodyPr/>
          <a:lstStyle/>
          <a:p>
            <a:pPr marL="0" indent="0"/>
            <a:r>
              <a:rPr lang="en-US" dirty="0"/>
              <a:t>The empty cells can be:</a:t>
            </a:r>
          </a:p>
          <a:p>
            <a:pPr lvl="1"/>
            <a:r>
              <a:rPr lang="en-US" dirty="0"/>
              <a:t>A transition you forgot </a:t>
            </a:r>
            <a:r>
              <a:rPr lang="en-US" dirty="0">
                <a:sym typeface="Wingdings" charset="2"/>
              </a:rPr>
              <a:t></a:t>
            </a:r>
            <a:br>
              <a:rPr lang="en-US" dirty="0">
                <a:sym typeface="Wingdings" charset="2"/>
              </a:rPr>
            </a:br>
            <a:r>
              <a:rPr lang="en-US" dirty="0">
                <a:sym typeface="Wingdings" charset="2"/>
              </a:rPr>
              <a:t>	Fill in the destination state</a:t>
            </a:r>
            <a:br>
              <a:rPr lang="en-US" dirty="0">
                <a:sym typeface="Wingdings" charset="2"/>
              </a:rPr>
            </a:br>
            <a:r>
              <a:rPr lang="en-US" dirty="0">
                <a:sym typeface="Wingdings" charset="2"/>
              </a:rPr>
              <a:t>	Go back the diagram and fix it too</a:t>
            </a:r>
          </a:p>
          <a:p>
            <a:pPr lvl="1"/>
            <a:r>
              <a:rPr lang="en-US" dirty="0">
                <a:sym typeface="Wingdings" charset="2"/>
              </a:rPr>
              <a:t>An event that occurs, but you don’t care </a:t>
            </a:r>
            <a:br>
              <a:rPr lang="en-US" dirty="0">
                <a:sym typeface="Wingdings" charset="2"/>
              </a:rPr>
            </a:br>
            <a:r>
              <a:rPr lang="en-US" dirty="0">
                <a:sym typeface="Wingdings" charset="2"/>
              </a:rPr>
              <a:t>	Ignore it  (“Event Ignored”)</a:t>
            </a:r>
          </a:p>
          <a:p>
            <a:pPr lvl="1"/>
            <a:r>
              <a:rPr lang="en-US" dirty="0">
                <a:sym typeface="Wingdings" charset="2"/>
              </a:rPr>
              <a:t>A logical impossibility </a:t>
            </a:r>
            <a:br>
              <a:rPr lang="en-US" dirty="0">
                <a:sym typeface="Wingdings" charset="2"/>
              </a:rPr>
            </a:br>
            <a:r>
              <a:rPr lang="en-US" dirty="0">
                <a:sym typeface="Wingdings" charset="2"/>
              </a:rPr>
              <a:t>	Something has gone horribly wrong (“Can’t Happen”)</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from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dirty="0"/>
              <a:t>Filling the State Event Matrix</a:t>
            </a:r>
          </a:p>
        </p:txBody>
      </p:sp>
      <p:sp>
        <p:nvSpPr>
          <p:cNvPr id="138243" name="Content Placeholder 2"/>
          <p:cNvSpPr>
            <a:spLocks noGrp="1"/>
          </p:cNvSpPr>
          <p:nvPr>
            <p:ph idx="1"/>
          </p:nvPr>
        </p:nvSpPr>
        <p:spPr/>
        <p:txBody>
          <a:bodyPr/>
          <a:lstStyle/>
          <a:p>
            <a:pPr marL="0" indent="0"/>
            <a:endParaRPr lang="en-US"/>
          </a:p>
        </p:txBody>
      </p:sp>
      <p:pic>
        <p:nvPicPr>
          <p:cNvPr id="138244" name="Picture 3"/>
          <p:cNvPicPr>
            <a:picLocks noChangeAspect="1" noChangeArrowheads="1"/>
          </p:cNvPicPr>
          <p:nvPr/>
        </p:nvPicPr>
        <p:blipFill>
          <a:blip r:embed="rId2"/>
          <a:srcRect r="16869"/>
          <a:stretch>
            <a:fillRect/>
          </a:stretch>
        </p:blipFill>
        <p:spPr bwMode="auto">
          <a:xfrm>
            <a:off x="933450" y="2209800"/>
            <a:ext cx="7067550" cy="2246313"/>
          </a:xfrm>
          <a:prstGeom prst="rect">
            <a:avLst/>
          </a:prstGeom>
          <a:noFill/>
          <a:ln w="9525">
            <a:noFill/>
            <a:round/>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again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Completed Diagram</a:t>
            </a:r>
          </a:p>
        </p:txBody>
      </p:sp>
      <p:pic>
        <p:nvPicPr>
          <p:cNvPr id="141315" name="Picture 2"/>
          <p:cNvPicPr>
            <a:picLocks noChangeAspect="1" noChangeArrowheads="1"/>
          </p:cNvPicPr>
          <p:nvPr/>
        </p:nvPicPr>
        <p:blipFill>
          <a:blip r:embed="rId3"/>
          <a:srcRect/>
          <a:stretch>
            <a:fillRect/>
          </a:stretch>
        </p:blipFill>
        <p:spPr bwMode="auto">
          <a:xfrm>
            <a:off x="914400" y="2371725"/>
            <a:ext cx="6324600" cy="3267075"/>
          </a:xfrm>
          <a:prstGeom prst="rect">
            <a:avLst/>
          </a:prstGeom>
          <a:noFill/>
          <a:ln w="9525">
            <a:solidFill>
              <a:schemeClr val="tx1"/>
            </a:solidFill>
            <a:round/>
            <a:headEnd/>
            <a:tailEnd/>
          </a:ln>
        </p:spPr>
      </p:pic>
      <p:sp>
        <p:nvSpPr>
          <p:cNvPr id="141316" name="Oval 14"/>
          <p:cNvSpPr>
            <a:spLocks noChangeArrowheads="1"/>
          </p:cNvSpPr>
          <p:nvPr/>
        </p:nvSpPr>
        <p:spPr bwMode="auto">
          <a:xfrm>
            <a:off x="3048000" y="35052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141317" name="Oval 15"/>
          <p:cNvSpPr>
            <a:spLocks noChangeArrowheads="1"/>
          </p:cNvSpPr>
          <p:nvPr/>
        </p:nvSpPr>
        <p:spPr bwMode="auto">
          <a:xfrm>
            <a:off x="2971800" y="40386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6" name="Content Placeholder 2"/>
          <p:cNvSpPr>
            <a:spLocks noGrp="1"/>
          </p:cNvSpPr>
          <p:nvPr>
            <p:ph idx="1"/>
          </p:nvPr>
        </p:nvSpPr>
        <p:spPr>
          <a:xfrm>
            <a:off x="762000" y="1219200"/>
            <a:ext cx="8077200" cy="5105400"/>
          </a:xfrm>
        </p:spPr>
        <p:txBody>
          <a:bodyPr/>
          <a:lstStyle/>
          <a:p>
            <a:pPr marL="0" indent="0"/>
            <a:r>
              <a:rPr lang="en-US" dirty="0"/>
              <a:t>You may add descriptions to any model element that relate the model element to the subject matter under study.</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Ignore,</a:t>
            </a:r>
          </a:p>
          <a:p>
            <a:pPr marL="538163" lvl="1" indent="-365125"/>
            <a:r>
              <a:rPr lang="en-US" dirty="0"/>
              <a:t>can’t happen or</a:t>
            </a:r>
          </a:p>
          <a:p>
            <a:pPr marL="538163" lvl="1" indent="-365125"/>
            <a:r>
              <a:rPr lang="en-US" dirty="0"/>
              <a:t>shouldn’t happen</a:t>
            </a:r>
          </a:p>
          <a:p>
            <a:pPr marL="538163" lvl="1" indent="-365125"/>
            <a:endParaRPr 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pretty much anywhere.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a:t>Button pushed</a:t>
            </a:r>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a:t>Door closed</a:t>
            </a:r>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a:t>Arrive at floor</a:t>
            </a:r>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a:t>Door opened</a:t>
            </a:r>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 activity executes on entry to the state.</a:t>
            </a:r>
          </a:p>
          <a:p>
            <a:endParaRPr lang="en-US" sz="2200" dirty="0"/>
          </a:p>
          <a:p>
            <a:r>
              <a:rPr lang="en-US" sz="2200" dirty="0"/>
              <a:t>After the transition activity, if any.</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r>
              <a:rPr lang="en-US" dirty="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Checking</a:t>
            </a:r>
            <a:r>
              <a:rPr kumimoji="0" lang="en-US" sz="1600" b="0" i="0" u="none" strike="noStrike" cap="none" normalizeH="0" dirty="0">
                <a:ln>
                  <a:noFill/>
                </a:ln>
                <a:solidFill>
                  <a:schemeClr val="tx1"/>
                </a:solidFill>
                <a:effectLst/>
                <a:latin typeface="Arial" charset="0"/>
              </a:rPr>
              <a:t> requests</a:t>
            </a:r>
            <a:endParaRPr kumimoji="0" lang="en-US" sz="1600" b="0" i="0" u="none" strike="noStrike" cap="none" normalizeH="0" baseline="0" dirty="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a:t>Floor Request(</a:t>
            </a:r>
            <a:r>
              <a:rPr lang="en-US" sz="1600" dirty="0" err="1"/>
              <a:t>floorNumber</a:t>
            </a:r>
            <a:r>
              <a:rPr lang="en-US" sz="1600" dirty="0"/>
              <a:t>)</a:t>
            </a:r>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a:t>Arrived at floor</a:t>
            </a:r>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a:t>Floor Request(</a:t>
            </a:r>
            <a:br>
              <a:rPr lang="en-US" sz="1600" dirty="0"/>
            </a:br>
            <a:r>
              <a:rPr lang="en-US" sz="1600" dirty="0"/>
              <a:t>   </a:t>
            </a:r>
            <a:r>
              <a:rPr lang="en-US" sz="1600" dirty="0" err="1"/>
              <a:t>SelectedRequest.Floor</a:t>
            </a:r>
            <a:r>
              <a:rPr lang="en-US" sz="1600" dirty="0"/>
              <a:t>)</a:t>
            </a:r>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a:t>No pending</a:t>
            </a:r>
          </a:p>
          <a:p>
            <a:r>
              <a:rPr lang="en-US" sz="1600" dirty="0"/>
              <a:t>requests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a:t>Activities on </a:t>
            </a:r>
            <a:r>
              <a:rPr lang="en-US" dirty="0" err="1"/>
              <a:t>SEMs</a:t>
            </a:r>
            <a:endParaRPr lang="en-US" dirty="0"/>
          </a:p>
        </p:txBody>
      </p:sp>
      <p:sp>
        <p:nvSpPr>
          <p:cNvPr id="143363" name="Content Placeholder 2"/>
          <p:cNvSpPr>
            <a:spLocks noGrp="1"/>
          </p:cNvSpPr>
          <p:nvPr>
            <p:ph idx="1"/>
          </p:nvPr>
        </p:nvSpPr>
        <p:spPr/>
        <p:txBody>
          <a:bodyPr/>
          <a:lstStyle/>
          <a:p>
            <a:pPr marL="0" indent="0"/>
            <a:r>
              <a:rPr lang="en-US" dirty="0"/>
              <a:t>Each cell may contain a reference to the activity </a:t>
            </a:r>
            <a:br>
              <a:rPr lang="en-US" dirty="0"/>
            </a:br>
            <a:r>
              <a:rPr lang="en-US" dirty="0"/>
              <a:t>to be executed on the transition.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Activities can be placed anywhere:</a:t>
            </a:r>
          </a:p>
          <a:p>
            <a:pPr lvl="1"/>
            <a:r>
              <a:rPr lang="en-US" dirty="0"/>
              <a:t>on transitions</a:t>
            </a:r>
          </a:p>
          <a:p>
            <a:pPr lvl="1"/>
            <a:r>
              <a:rPr lang="en-US" dirty="0"/>
              <a:t>on (entry to) states</a:t>
            </a:r>
          </a:p>
          <a:p>
            <a:pPr lvl="1"/>
            <a:r>
              <a:rPr lang="en-US" dirty="0"/>
              <a:t>on operations of classes</a:t>
            </a:r>
          </a:p>
          <a:p>
            <a:pPr lvl="1">
              <a:buNone/>
            </a:pPr>
            <a:endParaRPr lang="en-US" sz="1200" dirty="0"/>
          </a:p>
          <a:p>
            <a:r>
              <a:rPr lang="en-US" dirty="0"/>
              <a:t>We describe the activity using an </a:t>
            </a:r>
            <a:br>
              <a:rPr lang="en-US" dirty="0"/>
            </a:br>
            <a:r>
              <a:rPr lang="en-US" i="1" dirty="0"/>
              <a:t>action language</a:t>
            </a:r>
            <a:r>
              <a:rPr lang="en-US" dirty="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Object Action Language is a concrete syntax that implements the UML standard.</a:t>
            </a:r>
            <a:br>
              <a:rPr lang="en-GB" dirty="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a:latin typeface="Courier New" charset="0"/>
                <a:ea typeface="Courier New" charset="0"/>
                <a:cs typeface="Courier New" charset="0"/>
              </a:rPr>
              <a:t>device.priority</a:t>
            </a:r>
            <a:r>
              <a:rPr lang="en-GB" sz="2000" b="1" dirty="0">
                <a:latin typeface="Courier New" charset="0"/>
                <a:ea typeface="Courier New" charset="0"/>
                <a:cs typeface="Courier New" charset="0"/>
              </a:rPr>
              <a:t> =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solidFill>
                  <a:srgbClr val="FF0000"/>
                </a:solidFill>
              </a:rPr>
              <a:t>empty</a:t>
            </a:r>
            <a:r>
              <a:rPr lang="en-US" dirty="0"/>
              <a:t> [&lt;instance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a:t>&gt;</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err="1">
                <a:solidFill>
                  <a:srgbClr val="FF0000"/>
                </a:solidFill>
              </a:rPr>
              <a:t>foreach</a:t>
            </a:r>
            <a:r>
              <a:rPr lang="en-US" dirty="0">
                <a:solidFill>
                  <a:srgbClr val="FF0000"/>
                </a:solidFill>
              </a:rPr>
              <a:t> </a:t>
            </a:r>
            <a:r>
              <a:rPr lang="en-US" dirty="0"/>
              <a:t>to iterate over a collection.</a:t>
            </a:r>
          </a:p>
          <a:p>
            <a:endParaRPr lang="en-US" dirty="0"/>
          </a:p>
          <a:p>
            <a:r>
              <a:rPr lang="en-US" dirty="0">
                <a:solidFill>
                  <a:srgbClr val="FF0000"/>
                </a:solidFill>
              </a:rPr>
              <a:t>while</a:t>
            </a:r>
            <a:r>
              <a:rPr lang="en-US" dirty="0"/>
              <a:t> loops</a:t>
            </a:r>
          </a:p>
          <a:p>
            <a:pPr lvl="1"/>
            <a:r>
              <a:rPr lang="en-US" dirty="0"/>
              <a:t>can be nested.  </a:t>
            </a:r>
          </a:p>
          <a:p>
            <a:pPr lvl="1"/>
            <a:r>
              <a:rPr lang="en-US" dirty="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p:txBody>
          <a:bodyPr/>
          <a:lstStyle/>
          <a:p>
            <a:pPr lvl="1"/>
            <a:r>
              <a:rPr lang="en-US" dirty="0"/>
              <a:t>Event and operations carry parameters</a:t>
            </a:r>
          </a:p>
          <a:p>
            <a:pPr lvl="1"/>
            <a:r>
              <a:rPr lang="en-US" dirty="0"/>
              <a:t>Parameters are tagged, not positional.</a:t>
            </a:r>
          </a:p>
          <a:p>
            <a:pPr lvl="2"/>
            <a:r>
              <a:rPr lang="en-US" dirty="0" err="1"/>
              <a:t>param</a:t>
            </a:r>
            <a:r>
              <a:rPr lang="en-US" dirty="0"/>
              <a:t> is a pre-pended keyword to access arguments</a:t>
            </a:r>
          </a:p>
          <a:p>
            <a:pPr lvl="1">
              <a:buNone/>
            </a:pPr>
            <a:r>
              <a:rPr lang="en-US" dirty="0"/>
              <a:t>			</a:t>
            </a:r>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t>Select one requires the use of the related by clause</a:t>
            </a:r>
          </a:p>
          <a:p>
            <a:pPr lvl="1"/>
            <a:r>
              <a:rPr lang="en-US" dirty="0">
                <a:latin typeface="Courier New"/>
                <a:cs typeface="Courier New"/>
              </a:rPr>
              <a:t>Self</a:t>
            </a:r>
            <a:r>
              <a:rPr lang="en-US" dirty="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err="1">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[R4.is timed by’];</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phrase</a:t>
            </a: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p:txBody>
          <a:bodyPr/>
          <a:lstStyle/>
          <a:p>
            <a:r>
              <a:rPr lang="en-US" dirty="0"/>
              <a:t>Tangible things rarely have interesting lifecycles.</a:t>
            </a:r>
          </a:p>
          <a:p>
            <a:endParaRPr lang="en-US" dirty="0"/>
          </a:p>
          <a:p>
            <a:r>
              <a:rPr lang="en-US" dirty="0"/>
              <a:t>They are </a:t>
            </a:r>
            <a:r>
              <a:rPr lang="en-US" i="1" dirty="0"/>
              <a:t>driven </a:t>
            </a:r>
            <a:r>
              <a:rPr lang="en-US" dirty="0"/>
              <a:t>by classes that </a:t>
            </a:r>
            <a:br>
              <a:rPr lang="en-US" dirty="0"/>
            </a:br>
            <a:r>
              <a:rPr lang="en-US" dirty="0"/>
              <a:t>capture behavior.</a:t>
            </a:r>
          </a:p>
          <a:p>
            <a:endParaRPr lang="en-US" dirty="0"/>
          </a:p>
          <a:p>
            <a:r>
              <a:rPr lang="en-US" dirty="0"/>
              <a:t>You must distribute intelligence </a:t>
            </a:r>
            <a:br>
              <a:rPr lang="en-US" dirty="0"/>
            </a:br>
            <a:r>
              <a:rPr lang="en-US" dirty="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800"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a:latin typeface="Times Roman" charset="0"/>
              </a:rPr>
              <a:t> </a:t>
            </a: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patterns based on factoring data:</a:t>
            </a:r>
          </a:p>
          <a:p>
            <a:pPr lvl="1"/>
            <a:r>
              <a:rPr lang="en-US" dirty="0"/>
              <a:t>Push-and-pull: Data is pushed in, and pulled out</a:t>
            </a:r>
          </a:p>
          <a:p>
            <a:pPr lvl="1"/>
            <a:r>
              <a:rPr lang="en-US" dirty="0"/>
              <a:t>Pivot: The pivot is the place where </a:t>
            </a:r>
            <a:br>
              <a:rPr lang="en-US" dirty="0"/>
            </a:br>
            <a:r>
              <a:rPr lang="en-US" dirty="0"/>
              <a:t>the data comes “to rest”</a:t>
            </a:r>
          </a:p>
          <a:p>
            <a:pPr lvl="1"/>
            <a:endParaRPr lang="en-US" dirty="0"/>
          </a:p>
          <a:p>
            <a:pPr lvl="1"/>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p:txBody>
          <a:bodyPr/>
          <a:lstStyle/>
          <a:p>
            <a:r>
              <a:rPr lang="en-US" dirty="0"/>
              <a:t>Avoid controller/manager state models that control everything.</a:t>
            </a:r>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a:t>Open</a:t>
            </a:r>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a:t>Close</a:t>
            </a:r>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a:t>TurnOff</a:t>
            </a:r>
            <a:endParaRPr lang="en-US" dirty="0"/>
          </a:p>
        </p:txBody>
      </p:sp>
    </p:spTree>
    <p:extLst>
      <p:ext uri="{BB962C8B-B14F-4D97-AF65-F5344CB8AC3E}">
        <p14:creationId xmlns:p14="http://schemas.microsoft.com/office/powerpoint/2010/main" val="21264900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t>Completeness</a:t>
            </a:r>
          </a:p>
        </p:txBody>
      </p:sp>
      <p:sp>
        <p:nvSpPr>
          <p:cNvPr id="125955" name="Content Placeholder 2"/>
          <p:cNvSpPr>
            <a:spLocks noGrp="1"/>
          </p:cNvSpPr>
          <p:nvPr>
            <p:ph idx="1"/>
          </p:nvPr>
        </p:nvSpPr>
        <p:spPr/>
        <p:txBody>
          <a:bodyPr/>
          <a:lstStyle/>
          <a:p>
            <a:pPr marL="0" indent="0"/>
            <a:r>
              <a:rPr lang="en-US" dirty="0"/>
              <a:t>If you followed the process, your state models are complete.</a:t>
            </a:r>
          </a:p>
          <a:p>
            <a:pPr marL="0" indent="0"/>
            <a:endParaRPr lang="en-US" dirty="0"/>
          </a:p>
          <a:p>
            <a:pPr marL="0" indent="0"/>
            <a:r>
              <a:rPr lang="en-US" dirty="0"/>
              <a:t>Check the model for completeness anyway.</a:t>
            </a:r>
          </a:p>
          <a:p>
            <a:pPr lvl="1"/>
            <a:r>
              <a:rPr lang="en-US" dirty="0"/>
              <a:t>Does every event have (a) source(s)?</a:t>
            </a:r>
          </a:p>
          <a:p>
            <a:pPr lvl="1"/>
            <a:r>
              <a:rPr lang="en-US" dirty="0"/>
              <a:t>Does every event have (a) destination(s)?</a:t>
            </a:r>
          </a:p>
          <a:p>
            <a:pPr lvl="1"/>
            <a:r>
              <a:rPr lang="en-US" dirty="0"/>
              <a:t>Does each state model have all the events it needs?</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p:txBody>
          <a:bodyPr/>
          <a:lstStyle/>
          <a:p>
            <a:r>
              <a:rPr lang="en-US" dirty="0"/>
              <a:t>A </a:t>
            </a:r>
            <a:r>
              <a:rPr lang="en-US" i="1" dirty="0"/>
              <a:t>state machine </a:t>
            </a:r>
            <a:r>
              <a:rPr lang="en-US" dirty="0"/>
              <a:t>is a copy of a </a:t>
            </a:r>
            <a:r>
              <a:rPr lang="en-US" i="1" dirty="0"/>
              <a:t>state model </a:t>
            </a:r>
            <a:r>
              <a:rPr lang="en-US" dirty="0"/>
              <a:t>for each instance, each of which has its own </a:t>
            </a:r>
            <a:r>
              <a:rPr lang="en-US" i="1" dirty="0"/>
              <a:t>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a:t>Concurrent Execution</a:t>
            </a:r>
            <a:endParaRPr lang="en-US" dirty="0"/>
          </a:p>
        </p:txBody>
      </p:sp>
    </p:spTree>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The model executes in response to events from:</a:t>
            </a:r>
          </a:p>
          <a:p>
            <a:endParaRPr lang="en-US" altLang="ja-JP" dirty="0"/>
          </a:p>
          <a:p>
            <a:pPr lvl="1"/>
            <a:r>
              <a:rPr lang="en-US" altLang="ja-JP" dirty="0"/>
              <a:t>itself </a:t>
            </a:r>
          </a:p>
          <a:p>
            <a:pPr lvl="1"/>
            <a:endParaRPr lang="en-US" altLang="ja-JP" dirty="0"/>
          </a:p>
          <a:p>
            <a:pPr lvl="1"/>
            <a:r>
              <a:rPr lang="en-US" altLang="ja-JP" dirty="0"/>
              <a:t>other instances as </a:t>
            </a:r>
            <a:br>
              <a:rPr lang="en-US" altLang="ja-JP" dirty="0"/>
            </a:br>
            <a:r>
              <a:rPr lang="en-US" altLang="ja-JP" dirty="0"/>
              <a:t>they execute</a:t>
            </a:r>
          </a:p>
          <a:p>
            <a:pPr lvl="1"/>
            <a:endParaRPr lang="en-US" altLang="ja-JP" dirty="0"/>
          </a:p>
          <a:p>
            <a:pPr lvl="1"/>
            <a:r>
              <a:rPr lang="en-US" altLang="ja-JP" dirty="0"/>
              <a:t>timers (delayed events)</a:t>
            </a:r>
          </a:p>
          <a:p>
            <a:pPr marL="179387" lvl="1" indent="0">
              <a:buNone/>
            </a:pPr>
            <a:endParaRPr lang="en-US" altLang="ja-JP" dirty="0"/>
          </a:p>
          <a:p>
            <a:pPr lvl="1"/>
            <a:r>
              <a:rPr lang="en-US" altLang="ja-JP" dirty="0"/>
              <a:t>outside messages from other components, sensors,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a:t>Communication</a:t>
            </a:r>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a:t>Start in Checking and Ready states</a:t>
            </a:r>
          </a:p>
          <a:p>
            <a:pPr marL="622300" indent="-444500">
              <a:buFontTx/>
              <a:buAutoNum type="arabicPeriod"/>
              <a:defRPr/>
            </a:pPr>
            <a:r>
              <a:rPr lang="en-US" dirty="0"/>
              <a:t>Accept event ‘Cook’</a:t>
            </a:r>
          </a:p>
          <a:p>
            <a:pPr marL="622300" indent="-444500">
              <a:buFontTx/>
              <a:buAutoNum type="arabicPeriod"/>
              <a:defRPr/>
            </a:pPr>
            <a:r>
              <a:rPr lang="en-US" dirty="0"/>
              <a:t>Change to Cooking State</a:t>
            </a:r>
          </a:p>
          <a:p>
            <a:pPr marL="622300" indent="-444500">
              <a:buFontTx/>
              <a:buAutoNum type="arabicPeriod"/>
              <a:defRPr/>
            </a:pPr>
            <a:r>
              <a:rPr lang="en-US" dirty="0"/>
              <a:t>Generate ‘</a:t>
            </a:r>
            <a:r>
              <a:rPr lang="en-US" dirty="0" err="1"/>
              <a:t>startStep</a:t>
            </a:r>
            <a:r>
              <a:rPr lang="en-US" dirty="0"/>
              <a:t>’ signal</a:t>
            </a:r>
          </a:p>
          <a:p>
            <a:pPr marL="622300" indent="-444500">
              <a:buFontTx/>
              <a:buAutoNum type="arabicPeriod"/>
              <a:defRPr/>
            </a:pPr>
            <a:r>
              <a:rPr lang="en-US" dirty="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p:txBody>
          <a:bodyPr/>
          <a:lstStyle/>
          <a:p>
            <a:r>
              <a:rPr lang="en-US" dirty="0"/>
              <a:t>Other state machines (and their activities) run concurrently</a:t>
            </a:r>
          </a:p>
          <a:p>
            <a:pPr lvl="1"/>
            <a:r>
              <a:rPr lang="en-GB" dirty="0"/>
              <a:t>An activity can be pre-empted during execution</a:t>
            </a:r>
          </a:p>
          <a:p>
            <a:pPr lvl="1"/>
            <a:r>
              <a:rPr lang="en-US" dirty="0"/>
              <a:t>One state machine may change the data </a:t>
            </a:r>
            <a:br>
              <a:rPr lang="en-US" dirty="0"/>
            </a:br>
            <a:r>
              <a:rPr lang="en-US" dirty="0"/>
              <a:t>accessed by another</a:t>
            </a:r>
          </a:p>
          <a:p>
            <a:endParaRPr lang="en-US" sz="1200"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Or, you can set a global switch to prevent activities from pre-empting one another.</a:t>
            </a:r>
          </a:p>
          <a:p>
            <a:endParaRPr lang="en-GB" dirty="0"/>
          </a:p>
          <a:p>
            <a:pPr lvl="1"/>
            <a:endParaRPr lang="en-US" dirty="0"/>
          </a:p>
          <a:p>
            <a:pPr lvl="1"/>
            <a:endParaRPr lang="en-US" dirty="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a:t>Time is relative to each 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Timers</a:t>
            </a:r>
          </a:p>
        </p:txBody>
      </p:sp>
      <p:sp>
        <p:nvSpPr>
          <p:cNvPr id="3" name="Content Placeholder 2"/>
          <p:cNvSpPr>
            <a:spLocks noGrp="1"/>
          </p:cNvSpPr>
          <p:nvPr>
            <p:ph idx="1"/>
          </p:nvPr>
        </p:nvSpPr>
        <p:spPr/>
        <p:txBody>
          <a:bodyPr/>
          <a:lstStyle/>
          <a:p>
            <a:r>
              <a:rPr lang="en-US" dirty="0"/>
              <a:t>A </a:t>
            </a:r>
            <a:r>
              <a:rPr lang="en-US" i="1" dirty="0"/>
              <a:t>timer</a:t>
            </a:r>
            <a:r>
              <a:rPr lang="en-US" dirty="0"/>
              <a:t> can generate an event.</a:t>
            </a:r>
          </a:p>
          <a:p>
            <a:pPr lvl="1"/>
            <a:r>
              <a:rPr lang="en-US" dirty="0"/>
              <a:t>With a delay (e.g. in 10 seconds)</a:t>
            </a:r>
          </a:p>
          <a:p>
            <a:pPr lvl="2"/>
            <a:r>
              <a:rPr lang="en-US" dirty="0"/>
              <a:t>The delay specified is a minimum</a:t>
            </a:r>
          </a:p>
          <a:p>
            <a:pPr lvl="1"/>
            <a:r>
              <a:rPr lang="en-US" dirty="0"/>
              <a:t>You may cancel a timer</a:t>
            </a:r>
          </a:p>
          <a:p>
            <a:pPr lvl="2"/>
            <a:r>
              <a:rPr lang="en-US" dirty="0"/>
              <a:t>But the event may already be “in flight”</a:t>
            </a:r>
          </a:p>
          <a:p>
            <a:pPr lvl="2"/>
            <a:r>
              <a:rPr lang="en-US" dirty="0"/>
              <a:t>You have to account for that case.</a:t>
            </a:r>
          </a:p>
          <a:p>
            <a:pPr lvl="1"/>
            <a:endParaRPr lang="en-US" dirty="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find)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a:latin typeface="Comic Sans MS"/>
                <a:cs typeface="Comic Sans MS"/>
              </a:rPr>
              <a:t>Port</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762000" y="1219200"/>
            <a:ext cx="83820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Actions within a component specify through which port any outgoing messages should be sent.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p:txBody>
          <a:bodyPr/>
          <a:lstStyle/>
          <a:p>
            <a:r>
              <a:rPr lang="en-US" dirty="0"/>
              <a:t>An interface defines of collection of messages, similar to a declaration in a programming language.</a:t>
            </a:r>
          </a:p>
          <a:p>
            <a:endParaRPr lang="en-US" dirty="0"/>
          </a:p>
          <a:p>
            <a:r>
              <a:rPr lang="en-US" dirty="0"/>
              <a:t>Each interface is defined once, </a:t>
            </a:r>
            <a:br>
              <a:rPr lang="en-US" dirty="0"/>
            </a:br>
            <a:r>
              <a:rPr lang="en-US" dirty="0"/>
              <a:t>and may be used multiple times.</a:t>
            </a:r>
          </a:p>
          <a:p>
            <a:endParaRPr lang="en-US" dirty="0"/>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762000" y="1524000"/>
            <a:ext cx="6248400" cy="5105400"/>
          </a:xfrm>
        </p:spPr>
        <p:txBody>
          <a:bodyPr/>
          <a:lstStyle/>
          <a:p>
            <a:r>
              <a:rPr lang="en-US" dirty="0"/>
              <a:t>A provided Interface allows a component </a:t>
            </a:r>
            <a:br>
              <a:rPr lang="en-US" dirty="0"/>
            </a:br>
            <a:r>
              <a:rPr lang="en-US" dirty="0"/>
              <a:t>to provide services to other components. </a:t>
            </a:r>
          </a:p>
          <a:p>
            <a:pPr lvl="1"/>
            <a:endParaRPr lang="en-US" dirty="0"/>
          </a:p>
          <a:p>
            <a:pPr lvl="1"/>
            <a:endParaRPr lang="en-US" dirty="0"/>
          </a:p>
          <a:p>
            <a:r>
              <a:rPr lang="en-US" dirty="0"/>
              <a:t>A required Interface allows a component to demand services from another component.</a:t>
            </a:r>
          </a:p>
          <a:p>
            <a:endParaRPr lang="en-US" dirty="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Another form of synchronous operation is a </a:t>
            </a:r>
            <a:r>
              <a:rPr lang="en-US" i="1" dirty="0"/>
              <a:t>bridge</a:t>
            </a:r>
            <a:r>
              <a:rPr lang="en-US" dirty="0"/>
              <a:t>.  It:</a:t>
            </a:r>
          </a:p>
          <a:p>
            <a:pPr lvl="1"/>
            <a:r>
              <a:rPr lang="en-US" dirty="0"/>
              <a:t>Takes parameters</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t>Class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class</a:t>
            </a:r>
          </a:p>
          <a:p>
            <a:pPr lvl="1"/>
            <a:r>
              <a:rPr lang="en-US" dirty="0"/>
              <a:t>Maybe a class</a:t>
            </a:r>
          </a:p>
          <a:p>
            <a:pPr lvl="1"/>
            <a:r>
              <a:rPr lang="en-US" dirty="0"/>
              <a:t>Definitely not a class</a:t>
            </a:r>
          </a:p>
          <a:p>
            <a:pPr lvl="1"/>
            <a:endParaRPr lang="en-US" dirty="0"/>
          </a:p>
        </p:txBody>
      </p:sp>
      <p:grpSp>
        <p:nvGrpSpPr>
          <p:cNvPr id="22" name="Group 21"/>
          <p:cNvGrpSpPr/>
          <p:nvPr/>
        </p:nvGrpSpPr>
        <p:grpSpPr>
          <a:xfrm>
            <a:off x="990600" y="3886200"/>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p:nvPr/>
        </p:nvGrpSpPr>
        <p:grpSpPr>
          <a:xfrm>
            <a:off x="6172200" y="3886200"/>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1" name="Group 20"/>
          <p:cNvGrpSpPr/>
          <p:nvPr/>
        </p:nvGrpSpPr>
        <p:grpSpPr>
          <a:xfrm>
            <a:off x="3581400" y="3886200"/>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 things</a:t>
            </a:r>
          </a:p>
          <a:p>
            <a:pPr lvl="1"/>
            <a:endParaRPr lang="en-GB" dirty="0"/>
          </a:p>
          <a:p>
            <a:pPr lvl="1"/>
            <a:r>
              <a:rPr lang="en-GB" dirty="0"/>
              <a:t>Roles</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887269470"/>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a:t>
                      </a:r>
                      <a:r>
                        <a:rPr lang="en-US" sz="2200" baseline="0" dirty="0" err="1"/>
                        <a:t>spec’n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a:t>
                      </a:r>
                      <a:r>
                        <a:rPr lang="en-US" sz="2200" baseline="0" dirty="0" err="1"/>
                        <a:t>def’n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t>Class Definitions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definition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t>Definitions</a:t>
            </a:r>
          </a:p>
        </p:txBody>
      </p:sp>
      <p:sp>
        <p:nvSpPr>
          <p:cNvPr id="53251" name="Content Placeholder 2"/>
          <p:cNvSpPr>
            <a:spLocks noGrp="1"/>
          </p:cNvSpPr>
          <p:nvPr>
            <p:ph idx="1"/>
          </p:nvPr>
        </p:nvSpPr>
        <p:spPr/>
        <p:txBody>
          <a:bodyPr/>
          <a:lstStyle/>
          <a:p>
            <a:pPr marL="0" indent="0"/>
            <a:r>
              <a:rPr lang="en-US" dirty="0"/>
              <a:t>Write definitions for each thing you find.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3886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a:t>“A Message is 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1981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 Aircraft is anything that flies that must be monitored by the air traffic control system.   The aircraft may carry anything: passengers, freight, nothing.  The rules for what constitutes something that must be monitored are described in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Realms</a:t>
            </a:r>
          </a:p>
        </p:txBody>
      </p:sp>
      <p:sp>
        <p:nvSpPr>
          <p:cNvPr id="7" name="Content Placeholder 6"/>
          <p:cNvSpPr>
            <a:spLocks noGrp="1"/>
          </p:cNvSpPr>
          <p:nvPr>
            <p:ph idx="1"/>
          </p:nvPr>
        </p:nvSpPr>
        <p:spPr>
          <a:xfrm>
            <a:off x="762000" y="1219200"/>
            <a:ext cx="8077200" cy="4419600"/>
          </a:xfrm>
        </p:spPr>
        <p:txBody>
          <a:bodyPr/>
          <a:lstStyle/>
          <a:p>
            <a:r>
              <a:rPr lang="en-US" dirty="0"/>
              <a:t>Distinguish the thing in the system-under-study from the abstraction.</a:t>
            </a:r>
          </a:p>
          <a:p>
            <a:endParaRPr lang="en-US" sz="1000" dirty="0"/>
          </a:p>
          <a:p>
            <a:r>
              <a:rPr lang="en-US" u="sng" dirty="0"/>
              <a:t>Subject Matter Under Study</a:t>
            </a:r>
            <a:r>
              <a:rPr lang="en-US" dirty="0"/>
              <a:t>				</a:t>
            </a:r>
            <a:r>
              <a:rPr lang="en-US" u="sng" dirty="0"/>
              <a:t>Model</a:t>
            </a:r>
            <a:endParaRPr lang="en-US" i="1" u="sng" dirty="0"/>
          </a:p>
          <a:p>
            <a:endParaRPr lang="en-US" i="1" dirty="0"/>
          </a:p>
          <a:p>
            <a:endParaRPr lang="en-US" i="1" dirty="0"/>
          </a:p>
          <a:p>
            <a:r>
              <a:rPr lang="en-US" i="1" dirty="0"/>
              <a:t>				</a:t>
            </a:r>
          </a:p>
          <a:p>
            <a:endParaRPr lang="en-US" i="1" dirty="0"/>
          </a:p>
          <a:p>
            <a:endParaRPr lang="en-US" i="1" dirty="0"/>
          </a:p>
          <a:p>
            <a:endParaRPr lang="en-US" i="1" dirty="0"/>
          </a:p>
          <a:p>
            <a:endParaRPr lang="en-US" sz="800" i="1" dirty="0"/>
          </a:p>
          <a:p>
            <a:r>
              <a:rPr lang="en-US" i="1" dirty="0"/>
              <a:t>	aircraft					Aircraft</a:t>
            </a:r>
          </a:p>
          <a:p>
            <a:endParaRPr lang="en-US" dirty="0"/>
          </a:p>
          <a:p>
            <a:r>
              <a:rPr lang="en-US" i="1" dirty="0"/>
              <a:t>Connect the model abstraction to the subject-matter thing.</a:t>
            </a:r>
          </a:p>
        </p:txBody>
      </p:sp>
      <p:cxnSp>
        <p:nvCxnSpPr>
          <p:cNvPr id="9" name="Straight Connector 8"/>
          <p:cNvCxnSpPr/>
          <p:nvPr/>
        </p:nvCxnSpPr>
        <p:spPr bwMode="auto">
          <a:xfrm rot="5400000">
            <a:off x="4152106" y="3771900"/>
            <a:ext cx="25146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6" name="Picture 5"/>
          <p:cNvPicPr>
            <a:picLocks noChangeAspect="1"/>
          </p:cNvPicPr>
          <p:nvPr/>
        </p:nvPicPr>
        <p:blipFill>
          <a:blip r:embed="rId3"/>
          <a:stretch>
            <a:fillRect/>
          </a:stretch>
        </p:blipFill>
        <p:spPr>
          <a:xfrm>
            <a:off x="5842000" y="3302000"/>
            <a:ext cx="2463800" cy="1651000"/>
          </a:xfrm>
          <a:prstGeom prst="rect">
            <a:avLst/>
          </a:prstGeom>
        </p:spPr>
      </p:pic>
      <p:pic>
        <p:nvPicPr>
          <p:cNvPr id="8" name="Picture 7"/>
          <p:cNvPicPr>
            <a:picLocks noChangeAspect="1"/>
          </p:cNvPicPr>
          <p:nvPr/>
        </p:nvPicPr>
        <p:blipFill>
          <a:blip r:embed="rId4"/>
          <a:stretch>
            <a:fillRect/>
          </a:stretch>
        </p:blipFill>
        <p:spPr>
          <a:xfrm flipH="1">
            <a:off x="83888" y="4163850"/>
            <a:ext cx="4782573" cy="1627350"/>
          </a:xfrm>
          <a:prstGeom prst="rect">
            <a:avLst/>
          </a:prstGeom>
        </p:spPr>
      </p:pic>
      <p:pic>
        <p:nvPicPr>
          <p:cNvPr id="10" name="Picture 9"/>
          <p:cNvPicPr>
            <a:picLocks noChangeAspect="1"/>
          </p:cNvPicPr>
          <p:nvPr/>
        </p:nvPicPr>
        <p:blipFill>
          <a:blip r:embed="rId5"/>
          <a:stretch>
            <a:fillRect/>
          </a:stretch>
        </p:blipFill>
        <p:spPr>
          <a:xfrm flipH="1">
            <a:off x="-25800" y="2824859"/>
            <a:ext cx="2559519" cy="1669476"/>
          </a:xfrm>
          <a:prstGeom prst="rect">
            <a:avLst/>
          </a:prstGeom>
        </p:spPr>
      </p:pic>
      <p:grpSp>
        <p:nvGrpSpPr>
          <p:cNvPr id="11" name="Group 10"/>
          <p:cNvGrpSpPr/>
          <p:nvPr/>
        </p:nvGrpSpPr>
        <p:grpSpPr>
          <a:xfrm>
            <a:off x="2533719" y="3089266"/>
            <a:ext cx="2724081" cy="1593757"/>
            <a:chOff x="2681369" y="4252273"/>
            <a:chExt cx="2724081" cy="1593757"/>
          </a:xfrm>
        </p:grpSpPr>
        <p:pic>
          <p:nvPicPr>
            <p:cNvPr id="12" name="Picture 11"/>
            <p:cNvPicPr>
              <a:picLocks noChangeAspect="1"/>
            </p:cNvPicPr>
            <p:nvPr/>
          </p:nvPicPr>
          <p:blipFill>
            <a:blip r:embed="rId6"/>
            <a:stretch>
              <a:fillRect/>
            </a:stretch>
          </p:blipFill>
          <p:spPr>
            <a:xfrm>
              <a:off x="2681369" y="4252273"/>
              <a:ext cx="2724081" cy="1593757"/>
            </a:xfrm>
            <a:prstGeom prst="rect">
              <a:avLst/>
            </a:prstGeom>
          </p:spPr>
        </p:pic>
        <p:sp>
          <p:nvSpPr>
            <p:cNvPr id="13" name="Oval 12"/>
            <p:cNvSpPr/>
            <p:nvPr/>
          </p:nvSpPr>
          <p:spPr>
            <a:xfrm>
              <a:off x="4455354" y="5304666"/>
              <a:ext cx="175408" cy="1820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Definitions</a:t>
            </a:r>
          </a:p>
        </p:txBody>
      </p:sp>
      <p:sp>
        <p:nvSpPr>
          <p:cNvPr id="3" name="Content Placeholder 2"/>
          <p:cNvSpPr>
            <a:spLocks noGrp="1"/>
          </p:cNvSpPr>
          <p:nvPr>
            <p:ph idx="1"/>
          </p:nvPr>
        </p:nvSpPr>
        <p:spPr/>
        <p:txBody>
          <a:bodyPr/>
          <a:lstStyle/>
          <a:p>
            <a:r>
              <a:rPr lang="en-US" dirty="0"/>
              <a:t>A good class definition:</a:t>
            </a:r>
          </a:p>
          <a:p>
            <a:pPr lvl="1"/>
            <a:r>
              <a:rPr lang="en-US" dirty="0"/>
              <a:t>connects the subject-matter concept in the system-under-study to the model abstraction </a:t>
            </a:r>
          </a:p>
          <a:p>
            <a:pPr lvl="1"/>
            <a:r>
              <a:rPr lang="en-US" dirty="0"/>
              <a:t>indicate creations, deletion and lifespan when appropriate (classes and associations)</a:t>
            </a:r>
          </a:p>
          <a:p>
            <a:pPr lvl="1"/>
            <a:r>
              <a:rPr lang="en-US" dirty="0"/>
              <a:t>Can immediately be understood by non-experts</a:t>
            </a:r>
          </a:p>
          <a:p>
            <a:endParaRPr lang="en-US" dirty="0"/>
          </a:p>
        </p:txBody>
      </p:sp>
    </p:spTree>
    <p:extLst>
      <p:ext uri="{BB962C8B-B14F-4D97-AF65-F5344CB8AC3E}">
        <p14:creationId xmlns:p14="http://schemas.microsoft.com/office/powerpoint/2010/main" val="283858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Properly define two class descriptions from the classes you identified earlier.</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835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run by a commercial airline, such as Laos Airways or LAN Ecuador.</a:t>
            </a:r>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4255545683"/>
              </p:ext>
            </p:extLst>
          </p:nvPr>
        </p:nvGraphicFramePr>
        <p:xfrm>
          <a:off x="990600" y="2707782"/>
          <a:ext cx="6629400" cy="2179320"/>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Flight/Passenger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a:latin typeface="Verdana"/>
                        </a:rPr>
                        <a:t>My</a:t>
                      </a:r>
                      <a:r>
                        <a:rPr lang="en-US" sz="1400" b="0" i="0" u="none" strike="noStrike" baseline="0" dirty="0">
                          <a:latin typeface="Verdana"/>
                        </a:rPr>
                        <a:t> Sunday Flight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Gloucester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Gloucester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$1.99/L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$1.99/L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err="1"/>
              <a:t>eg</a:t>
            </a:r>
            <a:r>
              <a:rPr lang="en-US" dirty="0"/>
              <a:t> latitude</a:t>
            </a:r>
          </a:p>
          <a:p>
            <a:pPr lvl="1"/>
            <a:r>
              <a:rPr lang="en-US" dirty="0"/>
              <a:t>naming: names an instance of a class </a:t>
            </a:r>
          </a:p>
          <a:p>
            <a:pPr lvl="2"/>
            <a:r>
              <a:rPr lang="en-US" dirty="0" err="1"/>
              <a:t>eg</a:t>
            </a:r>
            <a:r>
              <a:rPr lang="en-US" dirty="0"/>
              <a:t>, body number</a:t>
            </a:r>
          </a:p>
          <a:p>
            <a:pPr lvl="1"/>
            <a:r>
              <a:rPr lang="en-US" dirty="0"/>
              <a:t>referential: refers to an instance of another class </a:t>
            </a:r>
          </a:p>
          <a:p>
            <a:pPr lvl="2"/>
            <a:r>
              <a:rPr lang="en-US" dirty="0" err="1"/>
              <a:t>eg</a:t>
            </a:r>
            <a:r>
              <a:rPr lang="en-US" dirty="0"/>
              <a:t> </a:t>
            </a:r>
            <a:r>
              <a:rPr lang="en-US" dirty="0" err="1"/>
              <a:t>myOwner</a:t>
            </a:r>
            <a:endParaRPr lang="en-US" dirty="0"/>
          </a:p>
          <a:p>
            <a:pPr marL="0" indent="0"/>
            <a:endParaRPr lang="en-US" dirty="0"/>
          </a:p>
          <a:p>
            <a:pPr marL="0" indent="0"/>
            <a:r>
              <a:rPr lang="en-US" dirty="0"/>
              <a:t>It’s possible for an attribute to be all three  (e.g. a role whose identifying attribute is a descriptive name, such as “Tiny.”)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err="1"/>
              <a:t>WayPoint</a:t>
            </a:r>
            <a:r>
              <a:rPr lang="en-US" dirty="0"/>
              <a:t> Name</a:t>
            </a:r>
          </a:p>
          <a:p>
            <a:pPr lvl="1"/>
            <a:r>
              <a:rPr lang="en-US" dirty="0"/>
              <a:t>Ticket Number</a:t>
            </a:r>
          </a:p>
          <a:p>
            <a:pPr marL="0" indent="0"/>
            <a:endParaRPr lang="en-US" sz="1200" dirty="0"/>
          </a:p>
          <a:p>
            <a:pPr marL="0" indent="0"/>
            <a:r>
              <a:rPr lang="en-US" dirty="0"/>
              <a:t>Highlighting these attributes helps understanding of the subject matter being modeled.</a:t>
            </a:r>
          </a:p>
          <a:p>
            <a:pPr marL="0" indent="0"/>
            <a:endParaRPr lang="en-US" sz="1200" dirty="0"/>
          </a:p>
          <a:p>
            <a:pPr marL="0" indent="0"/>
            <a:r>
              <a:rPr lang="en-US" dirty="0"/>
              <a:t>The label may also be descriptive. </a:t>
            </a:r>
          </a:p>
          <a:p>
            <a:pPr lvl="1" indent="0"/>
            <a:r>
              <a:rPr lang="en-US" dirty="0"/>
              <a:t>  </a:t>
            </a:r>
            <a:r>
              <a:rPr lang="en-US" dirty="0" err="1"/>
              <a:t>eg</a:t>
            </a:r>
            <a:r>
              <a:rPr lang="en-US" dirty="0"/>
              <a:t> Control </a:t>
            </a:r>
            <a:r>
              <a:rPr lang="en-US" dirty="0" err="1"/>
              <a:t>Station.North</a:t>
            </a:r>
            <a:r>
              <a:rPr lang="en-US" dirty="0"/>
              <a:t> Station</a:t>
            </a:r>
            <a:br>
              <a:rPr lang="en-US" dirty="0"/>
            </a:br>
            <a:r>
              <a:rPr lang="en-US" sz="1800" dirty="0">
                <a:latin typeface="Comic Sans MS"/>
                <a:cs typeface="Comic Sans MS"/>
              </a:rPr>
              <a:t>(i.e. it is the Control Station that happens to be at the north end</a:t>
            </a:r>
            <a:r>
              <a:rPr lang="en-US" dirty="0"/>
              <a:t>)</a:t>
            </a:r>
          </a:p>
          <a:p>
            <a:pPr marL="0" indent="0"/>
            <a:endParaRPr lang="en-US" sz="1200" dirty="0"/>
          </a:p>
          <a:p>
            <a:pPr marL="0" indent="0"/>
            <a:r>
              <a:rPr lang="en-US" dirty="0"/>
              <a:t>The label may be arbitrary. </a:t>
            </a:r>
          </a:p>
          <a:p>
            <a:pPr lvl="1" indent="0"/>
            <a:r>
              <a:rPr lang="en-US" dirty="0"/>
              <a:t>  </a:t>
            </a:r>
            <a:r>
              <a:rPr lang="en-US" dirty="0" err="1"/>
              <a:t>eg</a:t>
            </a:r>
            <a:r>
              <a:rPr lang="en-US" dirty="0"/>
              <a:t> </a:t>
            </a:r>
            <a:r>
              <a:rPr lang="en-US" dirty="0" err="1"/>
              <a:t>Employee.EmployeeNumber</a:t>
            </a:r>
            <a:br>
              <a:rPr lang="en-US" dirty="0"/>
            </a:br>
            <a:r>
              <a:rPr lang="en-US" sz="1800" dirty="0">
                <a:latin typeface="Comic Sans MS"/>
                <a:cs typeface="Comic Sans MS"/>
              </a:rPr>
              <a:t>(i.e. it’s made up, possibly according to some policy)</a:t>
            </a:r>
          </a:p>
          <a:p>
            <a:pPr lvl="1" indent="0"/>
            <a:endParaRPr lang="en-US" dirty="0">
              <a:latin typeface="Comic Sans MS"/>
              <a:cs typeface="Comic Sans MS"/>
            </a:endParaRPr>
          </a:p>
        </p:txBody>
      </p:sp>
      <p:sp>
        <p:nvSpPr>
          <p:cNvPr id="26628" name="Rectangular Callout 3"/>
          <p:cNvSpPr>
            <a:spLocks noChangeArrowheads="1"/>
          </p:cNvSpPr>
          <p:nvPr/>
        </p:nvSpPr>
        <p:spPr bwMode="auto">
          <a:xfrm>
            <a:off x="5867400" y="3505200"/>
            <a:ext cx="3200400" cy="1108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dirty="0"/>
              <a:t>At implementation time, a handle performs the same function.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a:t>An </a:t>
            </a:r>
            <a:r>
              <a:rPr lang="en-US" i="1"/>
              <a:t>identifier </a:t>
            </a:r>
            <a:r>
              <a:rPr lang="en-US"/>
              <a:t>is one or more attributes that, taken together uniquely identify an instance of a class.</a:t>
            </a:r>
          </a:p>
          <a:p>
            <a:pPr marL="0" indent="0"/>
            <a:endParaRPr lang="en-US"/>
          </a:p>
          <a:p>
            <a:pPr marL="0" indent="0"/>
            <a:r>
              <a:rPr lang="en-US"/>
              <a:t>It may comprise one or more attributes.</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a:t>Finding Identifiers</a:t>
            </a:r>
          </a:p>
        </p:txBody>
      </p:sp>
      <p:sp>
        <p:nvSpPr>
          <p:cNvPr id="48131" name="Content Placeholder 2"/>
          <p:cNvSpPr>
            <a:spLocks noGrp="1"/>
          </p:cNvSpPr>
          <p:nvPr>
            <p:ph idx="1"/>
          </p:nvPr>
        </p:nvSpPr>
        <p:spPr/>
        <p:txBody>
          <a:bodyPr/>
          <a:lstStyle/>
          <a:p>
            <a:pPr marL="0" indent="0"/>
            <a:r>
              <a:rPr lang="en-US" dirty="0"/>
              <a:t>An identifier may comprise more than one attribute. </a:t>
            </a:r>
          </a:p>
        </p:txBody>
      </p:sp>
      <p:sp>
        <p:nvSpPr>
          <p:cNvPr id="48132" name="Oval Callout 4"/>
          <p:cNvSpPr>
            <a:spLocks noChangeArrowheads="1"/>
          </p:cNvSpPr>
          <p:nvPr/>
        </p:nvSpPr>
        <p:spPr bwMode="auto">
          <a:xfrm>
            <a:off x="3429000" y="2819400"/>
            <a:ext cx="5257800" cy="2514600"/>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“compound identifier” is an identifier comprising many (identifying) attributes.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char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a:lstStyle/>
          <a:p>
            <a:r>
              <a:rPr lang="en-US" dirty="0"/>
              <a:t>A type may have:</a:t>
            </a:r>
          </a:p>
          <a:p>
            <a:pPr lvl="1"/>
            <a:r>
              <a:rPr lang="en-US" dirty="0"/>
              <a:t>units (e.g. , meters, feet, nautical miles)</a:t>
            </a:r>
          </a:p>
          <a:p>
            <a:pPr lvl="1"/>
            <a:r>
              <a:rPr lang="en-US" dirty="0"/>
              <a:t>range (e.g. 10..260, natural, negative integer)</a:t>
            </a:r>
          </a:p>
          <a:p>
            <a:pPr lvl="1"/>
            <a:r>
              <a:rPr lang="en-US" dirty="0"/>
              <a:t>initial value (e.g. temperature: 0)</a:t>
            </a:r>
          </a:p>
          <a:p>
            <a:pPr lvl="1"/>
            <a:endParaRPr lang="en-US" dirty="0"/>
          </a:p>
          <a:p>
            <a:r>
              <a:rPr lang="en-US" dirty="0"/>
              <a:t>System data types include:</a:t>
            </a:r>
          </a:p>
          <a:p>
            <a:pPr lvl="1"/>
            <a:r>
              <a:rPr lang="en-US" dirty="0"/>
              <a:t>date</a:t>
            </a:r>
          </a:p>
          <a:p>
            <a:pPr lvl="1"/>
            <a:r>
              <a:rPr lang="en-US" dirty="0"/>
              <a:t>time</a:t>
            </a:r>
          </a:p>
          <a:p>
            <a:pPr lvl="1"/>
            <a:r>
              <a:rPr lang="en-US" dirty="0"/>
              <a:t>unique id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a:t>Attribute Definitions</a:t>
            </a:r>
          </a:p>
        </p:txBody>
      </p:sp>
      <p:sp>
        <p:nvSpPr>
          <p:cNvPr id="60419" name="Content Placeholder 2"/>
          <p:cNvSpPr>
            <a:spLocks noGrp="1"/>
          </p:cNvSpPr>
          <p:nvPr>
            <p:ph idx="1"/>
          </p:nvPr>
        </p:nvSpPr>
        <p:spPr/>
        <p:txBody>
          <a:bodyPr/>
          <a:lstStyle/>
          <a:p>
            <a:pPr marL="0" indent="0"/>
            <a:r>
              <a:rPr lang="en-US" dirty="0"/>
              <a:t>Write an attribute definition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p:txBody>
          <a:bodyPr/>
          <a:lstStyle/>
          <a:p>
            <a:pPr marL="0" indent="0"/>
            <a:endParaRPr lang="en-US" dirty="0"/>
          </a:p>
          <a:p>
            <a:pPr lvl="1">
              <a:buNone/>
            </a:pPr>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sp>
        <p:nvSpPr>
          <p:cNvPr id="4" name="Rectangle 5"/>
          <p:cNvSpPr>
            <a:spLocks noChangeArrowheads="1"/>
          </p:cNvSpPr>
          <p:nvPr/>
        </p:nvSpPr>
        <p:spPr bwMode="auto">
          <a:xfrm>
            <a:off x="914400" y="3962400"/>
            <a:ext cx="6096000" cy="1143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relative to the air through which it travels, measured in knots, between zero and 700.”</a:t>
            </a:r>
          </a:p>
        </p:txBody>
      </p:sp>
      <p:grpSp>
        <p:nvGrpSpPr>
          <p:cNvPr id="5" name="Group 4"/>
          <p:cNvGrpSpPr>
            <a:grpSpLocks noChangeAspect="1"/>
          </p:cNvGrpSpPr>
          <p:nvPr/>
        </p:nvGrpSpPr>
        <p:grpSpPr>
          <a:xfrm>
            <a:off x="7772400" y="4038600"/>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0" name="Group 9"/>
          <p:cNvGrpSpPr>
            <a:grpSpLocks noChangeAspect="1"/>
          </p:cNvGrpSpPr>
          <p:nvPr/>
        </p:nvGrpSpPr>
        <p:grpSpPr>
          <a:xfrm>
            <a:off x="7772400" y="1676400"/>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990600" y="1752600"/>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sp>
        <p:nvSpPr>
          <p:cNvPr id="16" name="TextBox 15"/>
          <p:cNvSpPr txBox="1"/>
          <p:nvPr/>
        </p:nvSpPr>
        <p:spPr>
          <a:xfrm>
            <a:off x="6248400" y="5410200"/>
            <a:ext cx="726431" cy="400110"/>
          </a:xfrm>
          <a:prstGeom prst="rect">
            <a:avLst/>
          </a:prstGeom>
          <a:noFill/>
        </p:spPr>
        <p:txBody>
          <a:bodyPr wrap="none" rtlCol="0">
            <a:spAutoFit/>
          </a:bodyPr>
          <a:lstStyle/>
          <a:p>
            <a:r>
              <a:rPr lang="en-US" sz="2000" dirty="0"/>
              <a:t>units</a:t>
            </a:r>
          </a:p>
        </p:txBody>
      </p:sp>
      <p:cxnSp>
        <p:nvCxnSpPr>
          <p:cNvPr id="17" name="Straight Connector 16"/>
          <p:cNvCxnSpPr/>
          <p:nvPr/>
        </p:nvCxnSpPr>
        <p:spPr bwMode="auto">
          <a:xfrm rot="16200000" flipV="1">
            <a:off x="2835063" y="52734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8" name="TextBox 17"/>
          <p:cNvSpPr txBox="1"/>
          <p:nvPr/>
        </p:nvSpPr>
        <p:spPr>
          <a:xfrm>
            <a:off x="2667000" y="5791200"/>
            <a:ext cx="840645" cy="400110"/>
          </a:xfrm>
          <a:prstGeom prst="rect">
            <a:avLst/>
          </a:prstGeom>
          <a:noFill/>
        </p:spPr>
        <p:txBody>
          <a:bodyPr wrap="none" rtlCol="0">
            <a:spAutoFit/>
          </a:bodyPr>
          <a:lstStyle/>
          <a:p>
            <a:r>
              <a:rPr lang="en-US" sz="2000" dirty="0"/>
              <a:t>range</a:t>
            </a:r>
          </a:p>
        </p:txBody>
      </p:sp>
      <p:cxnSp>
        <p:nvCxnSpPr>
          <p:cNvPr id="19" name="Straight Connector 18"/>
          <p:cNvCxnSpPr/>
          <p:nvPr/>
        </p:nvCxnSpPr>
        <p:spPr bwMode="auto">
          <a:xfrm rot="16200000" flipV="1">
            <a:off x="5941156"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533400" y="1524000"/>
            <a:ext cx="8077200" cy="5105400"/>
          </a:xfrm>
        </p:spPr>
        <p:txBody>
          <a:bodyPr/>
          <a:lstStyle/>
          <a:p>
            <a:pPr lvl="1"/>
            <a:endParaRPr lang="en-US" dirty="0"/>
          </a:p>
          <a:p>
            <a:pPr lvl="1"/>
            <a:endParaRPr lang="en-US" dirty="0"/>
          </a:p>
          <a:p>
            <a:pPr lvl="1">
              <a:buNone/>
            </a:pPr>
            <a:endParaRPr lang="en-US" dirty="0"/>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a message is measured in bytes.  It may be between 0 to 256K-1.  It is initially zero.</a:t>
            </a:r>
          </a:p>
        </p:txBody>
      </p:sp>
      <p:sp>
        <p:nvSpPr>
          <p:cNvPr id="5" name="Rectangle 4"/>
          <p:cNvSpPr>
            <a:spLocks noChangeArrowheads="1"/>
          </p:cNvSpPr>
          <p:nvPr/>
        </p:nvSpPr>
        <p:spPr bwMode="auto">
          <a:xfrm>
            <a:off x="914400" y="2362200"/>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2"/>
          <p:cNvGrpSpPr/>
          <p:nvPr/>
        </p:nvGrpSpPr>
        <p:grpSpPr>
          <a:xfrm>
            <a:off x="7620000" y="2177985"/>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6" name="TextBox 15"/>
          <p:cNvSpPr txBox="1"/>
          <p:nvPr/>
        </p:nvSpPr>
        <p:spPr>
          <a:xfrm>
            <a:off x="304800" y="3429000"/>
            <a:ext cx="726431" cy="400110"/>
          </a:xfrm>
          <a:prstGeom prst="rect">
            <a:avLst/>
          </a:prstGeom>
          <a:noFill/>
        </p:spPr>
        <p:txBody>
          <a:bodyPr wrap="none" rtlCol="0">
            <a:spAutoFit/>
          </a:bodyPr>
          <a:lstStyle/>
          <a:p>
            <a:r>
              <a:rPr lang="en-US" sz="2000" dirty="0"/>
              <a:t>units</a:t>
            </a:r>
          </a:p>
        </p:txBody>
      </p:sp>
      <p:sp>
        <p:nvSpPr>
          <p:cNvPr id="17" name="TextBox 16"/>
          <p:cNvSpPr txBox="1"/>
          <p:nvPr/>
        </p:nvSpPr>
        <p:spPr>
          <a:xfrm>
            <a:off x="5791200" y="5791200"/>
            <a:ext cx="840645" cy="400110"/>
          </a:xfrm>
          <a:prstGeom prst="rect">
            <a:avLst/>
          </a:prstGeom>
          <a:noFill/>
        </p:spPr>
        <p:txBody>
          <a:bodyPr wrap="none" rtlCol="0">
            <a:spAutoFit/>
          </a:bodyPr>
          <a:lstStyle/>
          <a:p>
            <a:r>
              <a:rPr lang="en-US" sz="2000" dirty="0"/>
              <a:t>range</a:t>
            </a:r>
          </a:p>
        </p:txBody>
      </p:sp>
      <p:cxnSp>
        <p:nvCxnSpPr>
          <p:cNvPr id="19" name="Straight Connector 18"/>
          <p:cNvCxnSpPr/>
          <p:nvPr/>
        </p:nvCxnSpPr>
        <p:spPr bwMode="auto">
          <a:xfrm rot="16200000" flipV="1">
            <a:off x="441537" y="4206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rot="16200000" flipV="1">
            <a:off x="5486401"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rot="5400000" flipH="1" flipV="1">
            <a:off x="4937337" y="1920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 name="TextBox 21"/>
          <p:cNvSpPr txBox="1"/>
          <p:nvPr/>
        </p:nvSpPr>
        <p:spPr>
          <a:xfrm>
            <a:off x="2514600" y="1295400"/>
            <a:ext cx="4200063" cy="400110"/>
          </a:xfrm>
          <a:prstGeom prst="rect">
            <a:avLst/>
          </a:prstGeom>
          <a:noFill/>
        </p:spPr>
        <p:txBody>
          <a:bodyPr wrap="none" rtlCol="0">
            <a:spAutoFit/>
          </a:bodyPr>
          <a:lstStyle/>
          <a:p>
            <a:r>
              <a:rPr lang="en-US" sz="2000" dirty="0"/>
              <a:t>Lovely.  It also excludes artichokes.</a:t>
            </a:r>
          </a:p>
        </p:txBody>
      </p:sp>
      <p:cxnSp>
        <p:nvCxnSpPr>
          <p:cNvPr id="25" name="Straight Connector 24"/>
          <p:cNvCxnSpPr/>
          <p:nvPr/>
        </p:nvCxnSpPr>
        <p:spPr bwMode="auto">
          <a:xfrm rot="16200000" flipV="1">
            <a:off x="1432136" y="5349664"/>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TextBox 22"/>
          <p:cNvSpPr txBox="1"/>
          <p:nvPr/>
        </p:nvSpPr>
        <p:spPr>
          <a:xfrm>
            <a:off x="1066800" y="5715000"/>
            <a:ext cx="1453543" cy="400110"/>
          </a:xfrm>
          <a:prstGeom prst="rect">
            <a:avLst/>
          </a:prstGeom>
          <a:noFill/>
        </p:spPr>
        <p:txBody>
          <a:bodyPr wrap="none" rtlCol="0">
            <a:spAutoFit/>
          </a:bodyPr>
          <a:lstStyle/>
          <a:p>
            <a:r>
              <a:rPr lang="en-US" sz="2000" dirty="0"/>
              <a:t>initial value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7" grpId="0"/>
      <p:bldP spid="22" grpId="0"/>
      <p:bldP spid="2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Definition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1"/>
            <a:r>
              <a:rPr lang="en-US" dirty="0"/>
              <a:t>Initial value (false, 0 degrees Centigrade)</a:t>
            </a:r>
          </a:p>
        </p:txBody>
      </p:sp>
    </p:spTree>
    <p:extLst>
      <p:ext uri="{BB962C8B-B14F-4D97-AF65-F5344CB8AC3E}">
        <p14:creationId xmlns:p14="http://schemas.microsoft.com/office/powerpoint/2010/main" val="29560980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a:t>There are several tests you can apply to attributes. </a:t>
            </a:r>
          </a:p>
          <a:p>
            <a:pPr lvl="1"/>
            <a:r>
              <a:rPr lang="en-US"/>
              <a:t>The Applies-to-All-Instances Test</a:t>
            </a:r>
          </a:p>
          <a:p>
            <a:pPr lvl="1"/>
            <a:r>
              <a:rPr lang="en-US"/>
              <a:t>The Valid-Value Test</a:t>
            </a:r>
          </a:p>
          <a:p>
            <a:pPr lvl="1"/>
            <a:r>
              <a:rPr lang="en-US"/>
              <a:t>The Multiple-Value Test</a:t>
            </a:r>
          </a:p>
          <a:p>
            <a:pPr lvl="1"/>
            <a:r>
              <a:rPr lang="en-US"/>
              <a:t>The Compound-Value Test</a:t>
            </a:r>
          </a:p>
          <a:p>
            <a:pPr marL="0" indent="0"/>
            <a:endParaRPr lang="en-US"/>
          </a:p>
          <a:p>
            <a:pPr lvl="1"/>
            <a:endParaRPr lang="en-US"/>
          </a:p>
          <a:p>
            <a:pPr lvl="1"/>
            <a:endParaRPr lang="en-US"/>
          </a:p>
          <a:p>
            <a:pPr marL="0" indent="0"/>
            <a:endParaRPr lang="en-US"/>
          </a:p>
          <a:p>
            <a:pPr marL="0" indent="0"/>
            <a:endParaRPr lang="en-US"/>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t>Compound-Value Test</a:t>
            </a:r>
          </a:p>
        </p:txBody>
      </p:sp>
      <p:sp>
        <p:nvSpPr>
          <p:cNvPr id="67587" name="Content Placeholder 2"/>
          <p:cNvSpPr>
            <a:spLocks noGrp="1"/>
          </p:cNvSpPr>
          <p:nvPr>
            <p:ph idx="1"/>
          </p:nvPr>
        </p:nvSpPr>
        <p:spPr/>
        <p:txBody>
          <a:bodyPr/>
          <a:lstStyle/>
          <a:p>
            <a:pPr marL="0" indent="0"/>
            <a:r>
              <a:rPr lang="en-US" dirty="0"/>
              <a:t>Check that each attribute is treated as a single unit.</a:t>
            </a:r>
          </a:p>
          <a:p>
            <a:pPr marL="0" indent="0"/>
            <a:endParaRPr lang="en-US" dirty="0"/>
          </a:p>
          <a:p>
            <a:pPr marL="0" indent="0"/>
            <a:r>
              <a:rPr lang="en-US" sz="1800" dirty="0">
                <a:latin typeface="Andale Mono"/>
                <a:cs typeface="Andale Mono"/>
              </a:rPr>
              <a:t>Aircraft.(latitude, longitude)</a:t>
            </a:r>
          </a:p>
          <a:p>
            <a:pPr marL="0" indent="0"/>
            <a:endParaRPr lang="en-US" sz="1800" dirty="0">
              <a:latin typeface="Andale Mono"/>
              <a:cs typeface="Andale Mono"/>
            </a:endParaRPr>
          </a:p>
          <a:p>
            <a:pPr marL="0" indent="0"/>
            <a:r>
              <a:rPr lang="en-US" sz="1800" dirty="0">
                <a:latin typeface="Andale Mono"/>
                <a:cs typeface="Andale Mono"/>
              </a:rPr>
              <a:t>Operation “Proceed along the latitude line”</a:t>
            </a:r>
          </a:p>
          <a:p>
            <a:pPr marL="0" indent="0"/>
            <a:endParaRPr lang="en-US" sz="1800" dirty="0">
              <a:latin typeface="Andale Mono"/>
              <a:cs typeface="Andale Mono"/>
            </a:endParaRPr>
          </a:p>
          <a:p>
            <a:endParaRPr lang="en-US" sz="1800" dirty="0">
              <a:latin typeface="Andale Mono"/>
              <a:cs typeface="Andale Mono"/>
            </a:endParaRPr>
          </a:p>
          <a:p>
            <a:r>
              <a:rPr lang="en-US" sz="1800" dirty="0">
                <a:latin typeface="Andale Mono"/>
                <a:cs typeface="Andale Mono"/>
              </a:rPr>
              <a:t>Operation “Move from ( 57ºN, 1ºE ) to ( 57ºN, 10ºE )” </a:t>
            </a:r>
          </a:p>
          <a:p>
            <a:pPr marL="0" indent="0"/>
            <a:endParaRPr lang="en-US" sz="1800" dirty="0">
              <a:latin typeface="Andale Mono"/>
              <a:cs typeface="Andale Mono"/>
            </a:endParaRPr>
          </a:p>
          <a:p>
            <a:pPr marL="0" indent="0"/>
            <a:endParaRPr lang="en-US" dirty="0"/>
          </a:p>
          <a:p>
            <a:pPr marL="0" indent="0"/>
            <a:endParaRPr lang="en-US" dirty="0"/>
          </a:p>
          <a:p>
            <a:pPr marL="0" indent="0"/>
            <a:r>
              <a:rPr lang="en-US" dirty="0"/>
              <a:t>You (in your subject matter) cannot break it apart.  Someone else might though.</a:t>
            </a:r>
          </a:p>
          <a:p>
            <a:pPr marL="0" indent="0"/>
            <a:endParaRPr lang="en-US" dirty="0"/>
          </a:p>
        </p:txBody>
      </p:sp>
      <p:grpSp>
        <p:nvGrpSpPr>
          <p:cNvPr id="4" name="Group 3"/>
          <p:cNvGrpSpPr>
            <a:grpSpLocks noChangeAspect="1"/>
          </p:cNvGrpSpPr>
          <p:nvPr/>
        </p:nvGrpSpPr>
        <p:grpSpPr>
          <a:xfrm>
            <a:off x="6858000" y="3352800"/>
            <a:ext cx="1066800" cy="1066800"/>
            <a:chOff x="990600" y="3886200"/>
            <a:chExt cx="2209800" cy="2209800"/>
          </a:xfrm>
        </p:grpSpPr>
        <p:sp>
          <p:nvSpPr>
            <p:cNvPr id="5" name="Oval 4"/>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Arc 7"/>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9" name="Group 8"/>
          <p:cNvGrpSpPr>
            <a:grpSpLocks noChangeAspect="1"/>
          </p:cNvGrpSpPr>
          <p:nvPr/>
        </p:nvGrpSpPr>
        <p:grpSpPr>
          <a:xfrm>
            <a:off x="6858000" y="1731863"/>
            <a:ext cx="1066800" cy="1174815"/>
            <a:chOff x="6172200" y="3886200"/>
            <a:chExt cx="2209800" cy="2433546"/>
          </a:xfrm>
        </p:grpSpPr>
        <p:sp>
          <p:nvSpPr>
            <p:cNvPr id="10" name="Oval 9"/>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6019800" y="2491852"/>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6831013" y="3756547"/>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endParaRPr lang="en-US" sz="1200" dirty="0"/>
          </a:p>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endParaRPr lang="en-US" dirty="0"/>
          </a:p>
          <a:p>
            <a:pPr lvl="1"/>
            <a:endParaRPr lang="en-US" dirty="0"/>
          </a:p>
          <a:p>
            <a:pPr lvl="1"/>
            <a:endParaRPr lang="en-US" dirty="0"/>
          </a:p>
          <a:p>
            <a:pPr lvl="1"/>
            <a:endParaRPr lang="en-US" dirty="0"/>
          </a:p>
          <a:p>
            <a:pPr lvl="1"/>
            <a:endParaRPr lang="en-US" dirty="0"/>
          </a:p>
          <a:p>
            <a:endParaRPr lang="en-US" sz="1200" dirty="0"/>
          </a:p>
          <a:p>
            <a:r>
              <a:rPr lang="en-US" dirty="0"/>
              <a:t>A “link” is an instance of an association. </a:t>
            </a:r>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sp>
        <p:nvSpPr>
          <p:cNvPr id="2" name="TextBox 1"/>
          <p:cNvSpPr txBox="1"/>
          <p:nvPr/>
        </p:nvSpPr>
        <p:spPr>
          <a:xfrm>
            <a:off x="1447800" y="3836313"/>
            <a:ext cx="1009336" cy="400110"/>
          </a:xfrm>
          <a:prstGeom prst="rect">
            <a:avLst/>
          </a:prstGeom>
          <a:noFill/>
        </p:spPr>
        <p:txBody>
          <a:bodyPr wrap="none" rtlCol="0">
            <a:spAutoFit/>
          </a:bodyPr>
          <a:lstStyle/>
          <a:p>
            <a:r>
              <a:rPr lang="en-US" sz="2000" dirty="0">
                <a:latin typeface="Comic Sans MS"/>
                <a:cs typeface="Comic Sans MS"/>
              </a:rPr>
              <a:t>a “link”</a:t>
            </a:r>
          </a:p>
        </p:txBody>
      </p:sp>
      <p:sp>
        <p:nvSpPr>
          <p:cNvPr id="7" name="TextBox 6"/>
          <p:cNvSpPr txBox="1"/>
          <p:nvPr/>
        </p:nvSpPr>
        <p:spPr>
          <a:xfrm>
            <a:off x="4114800" y="3836313"/>
            <a:ext cx="1009336" cy="400110"/>
          </a:xfrm>
          <a:prstGeom prst="rect">
            <a:avLst/>
          </a:prstGeom>
          <a:noFill/>
        </p:spPr>
        <p:txBody>
          <a:bodyPr wrap="none" rtlCol="0">
            <a:spAutoFit/>
          </a:bodyPr>
          <a:lstStyle/>
          <a:p>
            <a:r>
              <a:rPr lang="en-US" sz="2000" dirty="0">
                <a:latin typeface="Comic Sans MS"/>
                <a:cs typeface="Comic Sans MS"/>
              </a:rPr>
              <a:t>a “link”</a:t>
            </a:r>
          </a:p>
        </p:txBody>
      </p:sp>
      <p:sp>
        <p:nvSpPr>
          <p:cNvPr id="8" name="TextBox 7"/>
          <p:cNvSpPr txBox="1"/>
          <p:nvPr/>
        </p:nvSpPr>
        <p:spPr>
          <a:xfrm>
            <a:off x="6553200" y="3836313"/>
            <a:ext cx="1009336" cy="400110"/>
          </a:xfrm>
          <a:prstGeom prst="rect">
            <a:avLst/>
          </a:prstGeom>
          <a:noFill/>
        </p:spPr>
        <p:txBody>
          <a:bodyPr wrap="none" rtlCol="0">
            <a:spAutoFit/>
          </a:bodyPr>
          <a:lstStyle/>
          <a:p>
            <a:r>
              <a:rPr lang="en-US" sz="2000" dirty="0">
                <a:latin typeface="Comic Sans MS"/>
                <a:cs typeface="Comic Sans MS"/>
              </a:rPr>
              <a:t>a “link”</a:t>
            </a:r>
          </a:p>
        </p:txBody>
      </p:sp>
      <p:cxnSp>
        <p:nvCxnSpPr>
          <p:cNvPr id="6" name="Straight Connector 5"/>
          <p:cNvCxnSpPr/>
          <p:nvPr/>
        </p:nvCxnSpPr>
        <p:spPr bwMode="auto">
          <a:xfrm>
            <a:off x="2209800" y="42672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a:off x="4876800" y="41910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flipH="1">
            <a:off x="6324600" y="43434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endParaRPr lang="en-US" dirty="0"/>
          </a:p>
          <a:p>
            <a:pPr marL="0" indent="0"/>
            <a:r>
              <a:rPr lang="en-US" dirty="0"/>
              <a:t>Each ‘end’ of the binary association has a:</a:t>
            </a:r>
          </a:p>
          <a:p>
            <a:pPr lvl="1"/>
            <a:r>
              <a:rPr lang="en-US" dirty="0"/>
              <a:t>name that captures the meaning of the association</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0..*</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t>Finding Associations</a:t>
            </a:r>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(One) Station is managed by one On-Duty Station Manager</a:t>
            </a:r>
          </a:p>
          <a:p>
            <a:pPr lvl="1" indent="-354013"/>
            <a:r>
              <a:rPr lang="en-US" dirty="0"/>
              <a:t>An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The association is created when the dog is acquired and deleted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t>Association Class</a:t>
            </a:r>
          </a:p>
        </p:txBody>
      </p:sp>
      <p:sp>
        <p:nvSpPr>
          <p:cNvPr id="36867" name="Content Placeholder 2"/>
          <p:cNvSpPr>
            <a:spLocks noGrp="1"/>
          </p:cNvSpPr>
          <p:nvPr>
            <p:ph idx="1"/>
          </p:nvPr>
        </p:nvSpPr>
        <p:spPr/>
        <p:txBody>
          <a:bodyPr/>
          <a:lstStyle/>
          <a:p>
            <a:pPr marL="0" indent="0"/>
            <a:r>
              <a:rPr lang="en-US" dirty="0"/>
              <a:t>An association class is a class like any other.</a:t>
            </a:r>
          </a:p>
          <a:p>
            <a:pPr marL="0" indent="0"/>
            <a:endParaRPr lang="en-US" dirty="0"/>
          </a:p>
          <a:p>
            <a:pPr marL="0" indent="0"/>
            <a:r>
              <a:rPr lang="en-US" i="1" dirty="0"/>
              <a:t>And</a:t>
            </a:r>
            <a:r>
              <a:rPr lang="en-US" dirty="0"/>
              <a:t> an association like any other.</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3" name="Picture 2" descr="Screen Shot 2014-08-17 at 13.34.4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6867" y="3048000"/>
            <a:ext cx="3699933" cy="2555695"/>
          </a:xfrm>
          <a:prstGeom prst="rect">
            <a:avLst/>
          </a:prstGeom>
        </p:spPr>
      </p:pic>
      <p:pic>
        <p:nvPicPr>
          <p:cNvPr id="4" name="Picture 3" descr="Screen Shot 2014-08-17 at 13.35.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390" y="3048000"/>
            <a:ext cx="3737610" cy="254431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an association like any other.</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Hence the name!</a:t>
            </a:r>
          </a:p>
        </p:txBody>
      </p:sp>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628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064"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a:t>What are the Classes?</a:t>
            </a:r>
          </a:p>
        </p:txBody>
      </p:sp>
      <p:graphicFrame>
        <p:nvGraphicFramePr>
          <p:cNvPr id="76802" name="Object 2"/>
          <p:cNvGraphicFramePr>
            <a:graphicFrameLocks noChangeAspect="1"/>
          </p:cNvGraphicFramePr>
          <p:nvPr/>
        </p:nvGraphicFramePr>
        <p:xfrm>
          <a:off x="495300" y="1143000"/>
          <a:ext cx="8153400" cy="5121275"/>
        </p:xfrm>
        <a:graphic>
          <a:graphicData uri="http://schemas.openxmlformats.org/presentationml/2006/ole">
            <mc:AlternateContent xmlns:mc="http://schemas.openxmlformats.org/markup-compatibility/2006">
              <mc:Choice xmlns:v="urn:schemas-microsoft-com:vml" Requires="v">
                <p:oleObj spid="_x0000_s76912"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95300" y="1143000"/>
                        <a:ext cx="8153400" cy="51212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FC0128"/>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le 1"/>
          <p:cNvSpPr>
            <a:spLocks noGrp="1"/>
          </p:cNvSpPr>
          <p:nvPr>
            <p:ph type="title"/>
          </p:nvPr>
        </p:nvSpPr>
        <p:spPr/>
        <p:txBody>
          <a:bodyPr/>
          <a:lstStyle/>
          <a:p>
            <a:r>
              <a:rPr lang="en-US" dirty="0"/>
              <a:t>Workshop</a:t>
            </a:r>
          </a:p>
        </p:txBody>
      </p:sp>
      <p:sp>
        <p:nvSpPr>
          <p:cNvPr id="77828" name="Content Placeholder 2"/>
          <p:cNvSpPr>
            <a:spLocks noGrp="1"/>
          </p:cNvSpPr>
          <p:nvPr>
            <p:ph idx="1"/>
          </p:nvPr>
        </p:nvSpPr>
        <p:spPr/>
        <p:txBody>
          <a:bodyPr/>
          <a:lstStyle/>
          <a:p>
            <a:pPr marL="0" indent="0"/>
            <a:r>
              <a:rPr lang="en-US"/>
              <a:t>Your job is to move fluid between storage tanks and cooking tanks.</a:t>
            </a:r>
          </a:p>
          <a:p>
            <a:pPr marL="0" indent="0"/>
            <a:endParaRPr lang="en-US"/>
          </a:p>
          <a:p>
            <a:pPr marL="0" indent="0"/>
            <a:r>
              <a:rPr lang="en-US"/>
              <a:t>What are the classes? </a:t>
            </a:r>
          </a:p>
          <a:p>
            <a:pPr marL="0" indent="0"/>
            <a:endParaRPr lang="en-US"/>
          </a:p>
          <a:p>
            <a:pPr marL="0" indent="0"/>
            <a:r>
              <a:rPr lang="en-US"/>
              <a:t>How are they associated?</a:t>
            </a:r>
          </a:p>
        </p:txBody>
      </p:sp>
      <p:graphicFrame>
        <p:nvGraphicFramePr>
          <p:cNvPr id="77826" name="Object 2"/>
          <p:cNvGraphicFramePr>
            <a:graphicFrameLocks noChangeAspect="1"/>
          </p:cNvGraphicFramePr>
          <p:nvPr/>
        </p:nvGraphicFramePr>
        <p:xfrm>
          <a:off x="4267200" y="2209800"/>
          <a:ext cx="4392613" cy="2759075"/>
        </p:xfrm>
        <a:graphic>
          <a:graphicData uri="http://schemas.openxmlformats.org/presentationml/2006/ole">
            <mc:AlternateContent xmlns:mc="http://schemas.openxmlformats.org/markup-compatibility/2006">
              <mc:Choice xmlns:v="urn:schemas-microsoft-com:vml" Requires="v">
                <p:oleObj spid="_x0000_s77936"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267200" y="2209800"/>
                        <a:ext cx="4392613" cy="2759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FC0128"/>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lang="en-US"/>
              <a:t>Simplistic Solution</a:t>
            </a:r>
          </a:p>
        </p:txBody>
      </p:sp>
      <p:sp>
        <p:nvSpPr>
          <p:cNvPr id="78852" name="Text Box 4"/>
          <p:cNvSpPr txBox="1">
            <a:spLocks noChangeArrowheads="1"/>
          </p:cNvSpPr>
          <p:nvPr/>
        </p:nvSpPr>
        <p:spPr bwMode="auto">
          <a:xfrm>
            <a:off x="4586288" y="1219200"/>
            <a:ext cx="4710112" cy="344487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a:t>
            </a:r>
            <a:r>
              <a:rPr lang="en-US" b="1" dirty="0">
                <a:latin typeface="Courier" charset="0"/>
              </a:rPr>
              <a:t>(</a:t>
            </a:r>
          </a:p>
          <a:p>
            <a:pPr defTabSz="820738"/>
            <a:r>
              <a:rPr lang="en-US" b="1" dirty="0">
                <a:latin typeface="Courier" charset="0"/>
              </a:rPr>
              <a:t>    </a:t>
            </a:r>
            <a:r>
              <a:rPr lang="en-US" b="1" dirty="0" err="1">
                <a:latin typeface="Courier" charset="0"/>
              </a:rPr>
              <a:t>StorageTank</a:t>
            </a:r>
            <a:r>
              <a:rPr lang="en-US" b="1" dirty="0">
                <a:latin typeface="Courier" charset="0"/>
              </a:rPr>
              <a:t>,</a:t>
            </a:r>
          </a:p>
          <a:p>
            <a:pPr defTabSz="820738"/>
            <a:r>
              <a:rPr lang="en-US" b="1" dirty="0">
                <a:latin typeface="Courier" charset="0"/>
              </a:rPr>
              <a:t>    </a:t>
            </a:r>
            <a:r>
              <a:rPr lang="en-US" b="1" dirty="0" err="1">
                <a:latin typeface="Courier" charset="0"/>
              </a:rPr>
              <a:t>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a:t>
            </a:r>
          </a:p>
          <a:p>
            <a:pPr defTabSz="820738"/>
            <a:r>
              <a:rPr lang="en-US" b="1" dirty="0">
                <a:latin typeface="Courier" charset="0"/>
              </a:rPr>
              <a:t>     </a:t>
            </a:r>
            <a:r>
              <a:rPr lang="en-US" b="1" dirty="0" err="1">
                <a:latin typeface="Courier" charset="0"/>
              </a:rPr>
              <a:t>CookingTank.ID</a:t>
            </a:r>
            <a:r>
              <a:rPr lang="en-US" b="1" dirty="0">
                <a:latin typeface="Courier" charset="0"/>
              </a:rPr>
              <a:t> = 3 ) then</a:t>
            </a:r>
          </a:p>
          <a:p>
            <a:pPr defTabSz="820738"/>
            <a:r>
              <a:rPr lang="en-US" b="1" dirty="0">
                <a:latin typeface="Courier" charset="0"/>
              </a:rPr>
              <a:t>   </a:t>
            </a:r>
            <a:r>
              <a:rPr lang="en-US" b="1" dirty="0" err="1">
                <a:latin typeface="Courier" charset="0"/>
              </a:rPr>
              <a:t>OpenValve</a:t>
            </a:r>
            <a:r>
              <a:rPr lang="en-US" b="1" dirty="0">
                <a:latin typeface="Courier" charset="0"/>
              </a:rPr>
              <a:t>( Middle );</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r>
              <a:rPr lang="en-US" b="1" dirty="0" err="1">
                <a:latin typeface="Courier" charset="0"/>
              </a:rPr>
              <a:t>OpenReservedPath</a:t>
            </a:r>
            <a:r>
              <a:rPr lang="en-US" b="1" dirty="0">
                <a:latin typeface="Courier" charset="0"/>
              </a:rPr>
              <a:t>( Storage1, 	Cooking3 );</a:t>
            </a:r>
          </a:p>
        </p:txBody>
      </p:sp>
      <p:grpSp>
        <p:nvGrpSpPr>
          <p:cNvPr id="78853" name="Group 6"/>
          <p:cNvGrpSpPr>
            <a:grpSpLocks/>
          </p:cNvGrpSpPr>
          <p:nvPr/>
        </p:nvGrpSpPr>
        <p:grpSpPr bwMode="auto">
          <a:xfrm>
            <a:off x="4495800" y="1295400"/>
            <a:ext cx="4572000" cy="4270375"/>
            <a:chOff x="3718" y="1043"/>
            <a:chExt cx="2254" cy="3158"/>
          </a:xfrm>
        </p:grpSpPr>
        <p:sp>
          <p:nvSpPr>
            <p:cNvPr id="78855" name="Line 7"/>
            <p:cNvSpPr>
              <a:spLocks noChangeShapeType="1"/>
            </p:cNvSpPr>
            <p:nvPr/>
          </p:nvSpPr>
          <p:spPr bwMode="auto">
            <a:xfrm>
              <a:off x="3718" y="1047"/>
              <a:ext cx="2254"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6" name="Line 8"/>
            <p:cNvSpPr>
              <a:spLocks noChangeShapeType="1"/>
            </p:cNvSpPr>
            <p:nvPr/>
          </p:nvSpPr>
          <p:spPr bwMode="auto">
            <a:xfrm>
              <a:off x="3718" y="1047"/>
              <a:ext cx="0" cy="295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7" name="Line 9"/>
            <p:cNvSpPr>
              <a:spLocks noChangeShapeType="1"/>
            </p:cNvSpPr>
            <p:nvPr/>
          </p:nvSpPr>
          <p:spPr bwMode="auto">
            <a:xfrm>
              <a:off x="5962" y="1043"/>
              <a:ext cx="0" cy="29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8" name="Freeform 10"/>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aphicFrame>
        <p:nvGraphicFramePr>
          <p:cNvPr id="78850" name="Object 2"/>
          <p:cNvGraphicFramePr>
            <a:graphicFrameLocks noChangeAspect="1"/>
          </p:cNvGraphicFramePr>
          <p:nvPr/>
        </p:nvGraphicFramePr>
        <p:xfrm>
          <a:off x="26987" y="974725"/>
          <a:ext cx="4392613" cy="2759075"/>
        </p:xfrm>
        <a:graphic>
          <a:graphicData uri="http://schemas.openxmlformats.org/presentationml/2006/ole">
            <mc:AlternateContent xmlns:mc="http://schemas.openxmlformats.org/markup-compatibility/2006">
              <mc:Choice xmlns:v="urn:schemas-microsoft-com:vml" Requires="v">
                <p:oleObj spid="_x0000_s78961"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26987" y="974725"/>
                        <a:ext cx="4392613" cy="2759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FC0128"/>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8854" name="Rectangular Callout 3"/>
          <p:cNvSpPr>
            <a:spLocks noChangeArrowheads="1"/>
          </p:cNvSpPr>
          <p:nvPr/>
        </p:nvSpPr>
        <p:spPr bwMode="auto">
          <a:xfrm>
            <a:off x="152400" y="4267200"/>
            <a:ext cx="4800600" cy="1905000"/>
          </a:xfrm>
          <a:prstGeom prst="wedgeRectCallout">
            <a:avLst>
              <a:gd name="adj1" fmla="val 42797"/>
              <a:gd name="adj2" fmla="val 62558"/>
            </a:avLst>
          </a:prstGeom>
          <a:solidFill>
            <a:schemeClr val="accent1"/>
          </a:solidFill>
          <a:ln w="12700">
            <a:solidFill>
              <a:schemeClr val="tx1"/>
            </a:solidFill>
            <a:round/>
            <a:headEnd/>
            <a:tailEnd/>
          </a:ln>
        </p:spPr>
        <p:txBody>
          <a:bodyPr>
            <a:prstTxWarp prst="textNoShape">
              <a:avLst/>
            </a:prstTxWarp>
          </a:bodyPr>
          <a:lstStyle/>
          <a:p>
            <a:pPr defTabSz="820738">
              <a:lnSpc>
                <a:spcPct val="80000"/>
              </a:lnSpc>
            </a:pPr>
            <a:r>
              <a:rPr lang="en-US" dirty="0">
                <a:latin typeface="Comic Sans MS"/>
              </a:rPr>
              <a:t>Hmm, all storage tanks have an outlet valve, and an upper or lower manifold.  </a:t>
            </a:r>
          </a:p>
          <a:p>
            <a:pPr defTabSz="820738">
              <a:lnSpc>
                <a:spcPct val="80000"/>
              </a:lnSpc>
            </a:pPr>
            <a:endParaRPr lang="en-US" dirty="0">
              <a:latin typeface="Comic Sans MS"/>
            </a:endParaRPr>
          </a:p>
          <a:p>
            <a:pPr defTabSz="820738">
              <a:lnSpc>
                <a:spcPct val="80000"/>
              </a:lnSpc>
            </a:pPr>
            <a:r>
              <a:rPr lang="en-US" dirty="0">
                <a:latin typeface="Comic Sans MS"/>
              </a:rPr>
              <a:t>And all cooking tanks have an inlet valve and two manifolds.  If we know which….</a:t>
            </a:r>
          </a:p>
          <a:p>
            <a:pPr defTabSz="820738">
              <a:lnSpc>
                <a:spcPct val="80000"/>
              </a:lnSpc>
            </a:pPr>
            <a:endParaRPr lang="en-US" dirty="0">
              <a:latin typeface="Comic Sans MS"/>
            </a:endParaRPr>
          </a:p>
          <a:p>
            <a:pPr defTabSz="820738">
              <a:lnSpc>
                <a:spcPct val="80000"/>
              </a:lnSpc>
            </a:pPr>
            <a:r>
              <a:rPr lang="en-US" dirty="0">
                <a:latin typeface="Comic Sans MS"/>
              </a:rPr>
              <a:t>Then there’s valve 10-the middle one-that connects the top and bottom tanks</a:t>
            </a:r>
            <a:r>
              <a:rPr lang="en-US" b="1" dirty="0">
                <a:latin typeface="Comic Sans MS"/>
              </a:rPr>
              <a:t>.</a:t>
            </a:r>
          </a:p>
        </p:txBody>
      </p:sp>
    </p:spTree>
  </p:cSld>
  <p:clrMapOvr>
    <a:masterClrMapping/>
  </p:clrMapOvr>
  <p:transition/>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48061</TotalTime>
  <Pages>3</Pages>
  <Words>10712</Words>
  <Application>Microsoft Office PowerPoint</Application>
  <PresentationFormat>On-screen Show (4:3)</PresentationFormat>
  <Paragraphs>2951</Paragraphs>
  <Slides>227</Slides>
  <Notes>62</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227</vt:i4>
      </vt:variant>
    </vt:vector>
  </HeadingPairs>
  <TitlesOfParts>
    <vt:vector size="250" baseType="lpstr">
      <vt:lpstr>Andale Mono</vt:lpstr>
      <vt:lpstr>Arial</vt:lpstr>
      <vt:lpstr>Arial Unicode MS</vt:lpstr>
      <vt:lpstr>Book Antiqua</vt:lpstr>
      <vt:lpstr>Cambria</vt:lpstr>
      <vt:lpstr>Comic Sans MS</vt:lpstr>
      <vt:lpstr>Courier</vt:lpstr>
      <vt:lpstr>Courier New</vt:lpstr>
      <vt:lpstr>Ericsson Capital TT</vt:lpstr>
      <vt:lpstr>Eurostile-Demi</vt:lpstr>
      <vt:lpstr>Helvetica</vt:lpstr>
      <vt:lpstr>Helvetica-Narrow</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Slide</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Read the Functional Specification</vt:lpstr>
      <vt:lpstr>Relationship to Use Cases</vt:lpstr>
      <vt:lpstr>Scope</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Blitz</vt:lpstr>
      <vt:lpstr>Class Blitz</vt:lpstr>
      <vt:lpstr>Finding Classes</vt:lpstr>
      <vt:lpstr>Tangible Classes</vt:lpstr>
      <vt:lpstr>Roles as Classes</vt:lpstr>
      <vt:lpstr>Incident Classes</vt:lpstr>
      <vt:lpstr>Interaction Classes</vt:lpstr>
      <vt:lpstr>Specification Classes</vt:lpstr>
      <vt:lpstr>Finding Classes</vt:lpstr>
      <vt:lpstr>Finding Classes</vt:lpstr>
      <vt:lpstr>Workshop</vt:lpstr>
      <vt:lpstr>Class Definitions</vt:lpstr>
      <vt:lpstr>Definitions</vt:lpstr>
      <vt:lpstr>Realms</vt:lpstr>
      <vt:lpstr>Class Definitions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Finding Identifiers</vt:lpstr>
      <vt:lpstr>Data Types</vt:lpstr>
      <vt:lpstr>Data Types</vt:lpstr>
      <vt:lpstr>Workshop</vt:lpstr>
      <vt:lpstr>Attribute Definitions</vt:lpstr>
      <vt:lpstr>Examples</vt:lpstr>
      <vt:lpstr>Examples</vt:lpstr>
      <vt:lpstr>Attribute Definition Guidelines</vt:lpstr>
      <vt:lpstr>Testing Attributes</vt:lpstr>
      <vt:lpstr>Applies-to-All-Instances Test</vt:lpstr>
      <vt:lpstr>Valid-Value Test</vt:lpstr>
      <vt:lpstr>Multiple-Value Test</vt:lpstr>
      <vt:lpstr>Compound-Value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Finding Associations</vt:lpstr>
      <vt:lpstr>Association Descriptions</vt:lpstr>
      <vt:lpstr>Multiplicity Test</vt:lpstr>
      <vt:lpstr>Conditionality Test</vt:lpstr>
      <vt:lpstr>Time Scope</vt:lpstr>
      <vt:lpstr>Preexisting Instances</vt:lpstr>
      <vt:lpstr>Workshop</vt:lpstr>
      <vt:lpstr>Association Classes</vt:lpstr>
      <vt:lpstr>Association Class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Workshop</vt:lpstr>
      <vt:lpstr>Simplistic Solution</vt:lpstr>
      <vt:lpstr>Simplistic Class Model</vt:lpstr>
      <vt:lpstr>What’s Wrong With That?</vt:lpstr>
      <vt:lpstr>Possible Changes</vt:lpstr>
      <vt:lpstr>Simplistic Solution</vt:lpstr>
      <vt:lpstr>Invariants</vt:lpstr>
      <vt:lpstr>The Abstractions</vt:lpstr>
      <vt:lpstr>The Behavior</vt:lpstr>
      <vt:lpstr>Logic</vt:lpstr>
      <vt:lpstr>Resilient to Change?</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Remember!</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Data</vt:lpstr>
      <vt:lpstr>Anti-Pattern</vt:lpstr>
      <vt:lpstr>Garage Door State Model</vt:lpstr>
      <vt:lpstr>State Models</vt:lpstr>
      <vt:lpstr>Workshop</vt:lpstr>
      <vt:lpstr>Testing the State Model</vt:lpstr>
      <vt:lpstr>Testing the State Model</vt:lpstr>
      <vt:lpstr>Fill in the State-Event Matrix</vt:lpstr>
      <vt:lpstr>Empty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266</cp:revision>
  <cp:lastPrinted>2014-08-31T15:12:27Z</cp:lastPrinted>
  <dcterms:created xsi:type="dcterms:W3CDTF">2014-05-05T05:30:08Z</dcterms:created>
  <dcterms:modified xsi:type="dcterms:W3CDTF">2020-09-25T18:27:24Z</dcterms:modified>
</cp:coreProperties>
</file>